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 id="2147483692" r:id="rId5"/>
    <p:sldMasterId id="2147483704" r:id="rId6"/>
    <p:sldMasterId id="2147483709" r:id="rId7"/>
    <p:sldMasterId id="2147483732" r:id="rId8"/>
  </p:sldMasterIdLst>
  <p:notesMasterIdLst>
    <p:notesMasterId r:id="rId26"/>
  </p:notesMasterIdLst>
  <p:handoutMasterIdLst>
    <p:handoutMasterId r:id="rId27"/>
  </p:handoutMasterIdLst>
  <p:sldIdLst>
    <p:sldId id="325" r:id="rId9"/>
    <p:sldId id="296" r:id="rId10"/>
    <p:sldId id="302" r:id="rId11"/>
    <p:sldId id="303" r:id="rId12"/>
    <p:sldId id="304" r:id="rId13"/>
    <p:sldId id="305" r:id="rId14"/>
    <p:sldId id="306" r:id="rId15"/>
    <p:sldId id="316" r:id="rId16"/>
    <p:sldId id="317" r:id="rId17"/>
    <p:sldId id="318" r:id="rId18"/>
    <p:sldId id="319" r:id="rId19"/>
    <p:sldId id="327" r:id="rId20"/>
    <p:sldId id="320" r:id="rId21"/>
    <p:sldId id="321" r:id="rId22"/>
    <p:sldId id="326" r:id="rId23"/>
    <p:sldId id="323" r:id="rId24"/>
    <p:sldId id="324" r:id="rId25"/>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61">
          <p15:clr>
            <a:srgbClr val="A4A3A4"/>
          </p15:clr>
        </p15:guide>
        <p15:guide id="2" pos="185">
          <p15:clr>
            <a:srgbClr val="A4A3A4"/>
          </p15:clr>
        </p15:guide>
      </p15:sldGuideLst>
    </p:ext>
    <p:ext uri="{2D200454-40CA-4A62-9FC3-DE9A4176ACB9}">
      <p15:notesGuideLst xmlns:p15="http://schemas.microsoft.com/office/powerpoint/2012/main">
        <p15:guide id="1" orient="horz" pos="3224">
          <p15:clr>
            <a:srgbClr val="A4A3A4"/>
          </p15:clr>
        </p15:guide>
        <p15:guide id="2" pos="4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9112" autoAdjust="0"/>
  </p:normalViewPr>
  <p:slideViewPr>
    <p:cSldViewPr snapToGrid="0" showGuides="1">
      <p:cViewPr varScale="1">
        <p:scale>
          <a:sx n="70" d="100"/>
          <a:sy n="70" d="100"/>
        </p:scale>
        <p:origin x="1180" y="60"/>
      </p:cViewPr>
      <p:guideLst>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5" d="100"/>
          <a:sy n="55" d="100"/>
        </p:scale>
        <p:origin x="2564" y="52"/>
      </p:cViewPr>
      <p:guideLst>
        <p:guide orient="horz" pos="3224"/>
        <p:guide pos="430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DB228672-4337-41E0-A109-2BF6C0A0EED5}" type="datetimeFigureOut">
              <a:rPr lang="en-US" smtClean="0"/>
              <a:pPr/>
              <a:t>3/27/2018</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949988952"/>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08163" y="768350"/>
            <a:ext cx="4968875" cy="3836988"/>
          </a:xfrm>
          <a:prstGeom prst="rect">
            <a:avLst/>
          </a:prstGeom>
          <a:noFill/>
          <a:ln w="12700">
            <a:solidFill>
              <a:prstClr val="black"/>
            </a:solidFill>
          </a:ln>
        </p:spPr>
        <p:txBody>
          <a:bodyPr vert="horz" lIns="99048" tIns="49524" rIns="99048" bIns="49524" rtlCol="0" anchor="ctr"/>
          <a:lstStyle/>
          <a:p>
            <a:r>
              <a:rPr lang="en-US" dirty="0" smtClean="0"/>
              <a:t>text</a:t>
            </a:r>
            <a:endParaRPr lang="en-US" dirty="0"/>
          </a:p>
        </p:txBody>
      </p:sp>
      <p:sp>
        <p:nvSpPr>
          <p:cNvPr id="5" name="Notes Placeholder 4"/>
          <p:cNvSpPr>
            <a:spLocks noGrp="1"/>
          </p:cNvSpPr>
          <p:nvPr>
            <p:ph type="body" sz="quarter" idx="3"/>
          </p:nvPr>
        </p:nvSpPr>
        <p:spPr>
          <a:xfrm>
            <a:off x="1827214" y="4927600"/>
            <a:ext cx="4968874" cy="4672767"/>
          </a:xfrm>
          <a:prstGeom prst="rect">
            <a:avLst/>
          </a:prstGeom>
        </p:spPr>
        <p:txBody>
          <a:bodyPr vert="horz" lIns="99048" tIns="49524" rIns="99048" bIns="4952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560390" y="645081"/>
            <a:ext cx="0" cy="8955286"/>
          </a:xfrm>
          <a:prstGeom prst="line">
            <a:avLst/>
          </a:prstGeom>
          <a:noFill/>
          <a:ln w="9525">
            <a:solidFill>
              <a:schemeClr val="tx1"/>
            </a:solidFill>
            <a:round/>
            <a:headEnd/>
            <a:tailEnd/>
          </a:ln>
          <a:effectLst/>
        </p:spPr>
        <p:txBody>
          <a:bodyPr lIns="99048" tIns="49524" rIns="99048" bIns="49524"/>
          <a:lstStyle/>
          <a:p>
            <a:endParaRPr lang="en-US"/>
          </a:p>
        </p:txBody>
      </p:sp>
      <p:sp>
        <p:nvSpPr>
          <p:cNvPr id="11" name="Rectangle 14"/>
          <p:cNvSpPr>
            <a:spLocks noChangeArrowheads="1"/>
          </p:cNvSpPr>
          <p:nvPr/>
        </p:nvSpPr>
        <p:spPr bwMode="auto">
          <a:xfrm>
            <a:off x="187514" y="170577"/>
            <a:ext cx="6729545" cy="253493"/>
          </a:xfrm>
          <a:prstGeom prst="rect">
            <a:avLst/>
          </a:prstGeom>
          <a:noFill/>
          <a:ln w="9525">
            <a:noFill/>
            <a:miter lim="800000"/>
            <a:headEnd/>
            <a:tailEnd/>
          </a:ln>
          <a:effectLst/>
        </p:spPr>
        <p:txBody>
          <a:bodyPr lIns="100138" tIns="50069" rIns="100138" bIns="50069" anchor="ctr" anchorCtr="0"/>
          <a:lstStyle/>
          <a:p>
            <a:r>
              <a:rPr lang="en-US" sz="1000" b="0" dirty="0" smtClean="0">
                <a:latin typeface="Arial" panose="020B0604020202020204" pitchFamily="34" charset="0"/>
                <a:cs typeface="Arial" panose="020B0604020202020204" pitchFamily="34" charset="0"/>
              </a:rPr>
              <a:t>Java Servlets 3.0			                                    </a:t>
            </a:r>
            <a:r>
              <a:rPr lang="en-US" sz="1000" b="0" dirty="0" smtClean="0">
                <a:latin typeface="Arial" panose="020B0604020202020204" pitchFamily="34" charset="0"/>
                <a:ea typeface="ＭＳ Ｐゴシック" pitchFamily="34" charset="-128"/>
                <a:cs typeface="Arial" panose="020B0604020202020204" pitchFamily="34" charset="0"/>
              </a:rPr>
              <a:t>Working with</a:t>
            </a:r>
            <a:r>
              <a:rPr lang="en-US" sz="1000" b="0" baseline="0" dirty="0" smtClean="0">
                <a:latin typeface="Arial" panose="020B0604020202020204" pitchFamily="34" charset="0"/>
                <a:ea typeface="ＭＳ Ｐゴシック" pitchFamily="34" charset="-128"/>
                <a:cs typeface="Arial" panose="020B0604020202020204" pitchFamily="34" charset="0"/>
              </a:rPr>
              <a:t> </a:t>
            </a:r>
            <a:r>
              <a:rPr lang="en-US" sz="1000" b="0" dirty="0" smtClean="0">
                <a:latin typeface="Arial" panose="020B0604020202020204" pitchFamily="34" charset="0"/>
                <a:ea typeface="ＭＳ Ｐゴシック" pitchFamily="34" charset="-128"/>
                <a:cs typeface="Arial" panose="020B0604020202020204" pitchFamily="34" charset="0"/>
              </a:rPr>
              <a:t>WildFly</a:t>
            </a:r>
            <a:endParaRPr lang="en-US" sz="1000" b="0" dirty="0">
              <a:latin typeface="Arial" panose="020B0604020202020204" pitchFamily="34" charset="0"/>
              <a:ea typeface="ＭＳ Ｐゴシック" pitchFamily="34" charset="-128"/>
              <a:cs typeface="Arial" panose="020B0604020202020204" pitchFamily="34" charset="0"/>
            </a:endParaRPr>
          </a:p>
        </p:txBody>
      </p:sp>
      <p:sp>
        <p:nvSpPr>
          <p:cNvPr id="12" name="Rectangle 14"/>
          <p:cNvSpPr>
            <a:spLocks noChangeArrowheads="1"/>
          </p:cNvSpPr>
          <p:nvPr/>
        </p:nvSpPr>
        <p:spPr bwMode="auto">
          <a:xfrm>
            <a:off x="4006975" y="9702248"/>
            <a:ext cx="2859730" cy="238540"/>
          </a:xfrm>
          <a:prstGeom prst="rect">
            <a:avLst/>
          </a:prstGeom>
          <a:noFill/>
          <a:ln w="9525">
            <a:noFill/>
            <a:miter lim="800000"/>
            <a:headEnd/>
            <a:tailEnd/>
          </a:ln>
          <a:effectLst/>
        </p:spPr>
        <p:txBody>
          <a:bodyPr lIns="100138" tIns="50069" rIns="100138" bIns="50069"/>
          <a:lstStyle/>
          <a:p>
            <a:pPr marL="0" marR="0" indent="0" algn="l" defTabSz="990478"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Page 02-</a:t>
            </a:r>
            <a:fld id="{BD9FB300-F9DC-4669-88F4-967ABA23CC04}" type="slidenum">
              <a:rPr lang="en-US" sz="1000" smtClean="0">
                <a:latin typeface="Arial" panose="020B0604020202020204" pitchFamily="34" charset="0"/>
                <a:cs typeface="Arial" panose="020B0604020202020204" pitchFamily="34" charset="0"/>
              </a:rPr>
              <a:pPr marL="0" marR="0" indent="0" algn="l" defTabSz="990478"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p:txBody>
      </p:sp>
      <p:sp>
        <p:nvSpPr>
          <p:cNvPr id="7" name="Text Box 9"/>
          <p:cNvSpPr txBox="1">
            <a:spLocks noChangeArrowheads="1"/>
          </p:cNvSpPr>
          <p:nvPr/>
        </p:nvSpPr>
        <p:spPr bwMode="auto">
          <a:xfrm>
            <a:off x="6628" y="71718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anose="020B0604020202020204" pitchFamily="34" charset="0"/>
                <a:cs typeface="Arial" panose="020B0604020202020204" pitchFamily="34" charset="0"/>
              </a:rPr>
              <a:t>Instructor Notes:</a:t>
            </a:r>
          </a:p>
        </p:txBody>
      </p:sp>
    </p:spTree>
    <p:extLst>
      <p:ext uri="{BB962C8B-B14F-4D97-AF65-F5344CB8AC3E}">
        <p14:creationId xmlns:p14="http://schemas.microsoft.com/office/powerpoint/2010/main" val="698482330"/>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1813" y="768350"/>
            <a:ext cx="5113337" cy="3836988"/>
          </a:xfrm>
        </p:spPr>
      </p:sp>
      <p:sp>
        <p:nvSpPr>
          <p:cNvPr id="3" name="Notes Placeholder 2"/>
          <p:cNvSpPr>
            <a:spLocks noGrp="1"/>
          </p:cNvSpPr>
          <p:nvPr>
            <p:ph type="body" idx="1"/>
          </p:nvPr>
        </p:nvSpPr>
        <p:spPr>
          <a:xfrm>
            <a:off x="1865313" y="4946650"/>
            <a:ext cx="4968875" cy="4605576"/>
          </a:xfrm>
        </p:spPr>
        <p:txBody>
          <a:bodyPr>
            <a:normAutofit/>
          </a:bodyPr>
          <a:lstStyle/>
          <a:p>
            <a:endParaRPr lang="en-US" dirty="0"/>
          </a:p>
        </p:txBody>
      </p:sp>
      <p:sp>
        <p:nvSpPr>
          <p:cNvPr id="4" name="Text Box 9"/>
          <p:cNvSpPr txBox="1">
            <a:spLocks noChangeArrowheads="1"/>
          </p:cNvSpPr>
          <p:nvPr/>
        </p:nvSpPr>
        <p:spPr bwMode="auto">
          <a:xfrm>
            <a:off x="142875" y="1133475"/>
            <a:ext cx="1362075" cy="400110"/>
          </a:xfrm>
          <a:prstGeom prst="rect">
            <a:avLst/>
          </a:prstGeom>
          <a:noFill/>
          <a:ln w="9525">
            <a:noFill/>
            <a:miter lim="800000"/>
            <a:headEnd/>
            <a:tailEnd/>
          </a:ln>
          <a:effectLst/>
        </p:spPr>
        <p:txBody>
          <a:bodyPr wrap="square">
            <a:spAutoFit/>
          </a:bodyPr>
          <a:lstStyle/>
          <a:p>
            <a:pPr>
              <a:spcBef>
                <a:spcPct val="50000"/>
              </a:spcBef>
            </a:pPr>
            <a:r>
              <a:rPr lang="en-US" sz="1000" b="0" dirty="0" smtClean="0">
                <a:latin typeface="Arial" panose="020B0604020202020204" pitchFamily="34" charset="0"/>
                <a:cs typeface="Arial" panose="020B0604020202020204" pitchFamily="34" charset="0"/>
              </a:rPr>
              <a:t>Add instructor notes here. </a:t>
            </a:r>
            <a:endParaRPr lang="en-US" sz="1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8927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3"/>
          <p:cNvSpPr>
            <a:spLocks noGrp="1" noChangeArrowheads="1"/>
          </p:cNvSpPr>
          <p:nvPr>
            <p:ph type="body" idx="1"/>
          </p:nvPr>
        </p:nvSpPr>
        <p:spPr/>
        <p:txBody>
          <a:bodyPr/>
          <a:lstStyle/>
          <a:p>
            <a:r>
              <a:rPr lang="en-US" dirty="0" smtClean="0"/>
              <a:t>Select WildFly folder</a:t>
            </a:r>
          </a:p>
        </p:txBody>
      </p:sp>
      <p:sp>
        <p:nvSpPr>
          <p:cNvPr id="4" name="Rectangle 3"/>
          <p:cNvSpPr/>
          <p:nvPr/>
        </p:nvSpPr>
        <p:spPr>
          <a:xfrm>
            <a:off x="323850" y="1390650"/>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Configuring WildFly with Eclipse editor</a:t>
            </a:r>
            <a:endParaRPr lang="en-US" sz="1000" dirty="0">
              <a:solidFill>
                <a:schemeClr val="tx1"/>
              </a:solidFill>
              <a:latin typeface="Arial" panose="020B0604020202020204" pitchFamily="34" charset="0"/>
              <a:cs typeface="Arial" panose="020B0604020202020204" pitchFamily="34" charset="0"/>
            </a:endParaRPr>
          </a:p>
        </p:txBody>
      </p:sp>
      <p:sp>
        <p:nvSpPr>
          <p:cNvPr id="3" name="Slide Image Placeholder 2"/>
          <p:cNvSpPr>
            <a:spLocks noGrp="1" noRot="1" noChangeAspect="1"/>
          </p:cNvSpPr>
          <p:nvPr>
            <p:ph type="sldImg"/>
          </p:nvPr>
        </p:nvSpPr>
        <p:spPr>
          <a:xfrm>
            <a:off x="1735138" y="768350"/>
            <a:ext cx="5114925" cy="3836988"/>
          </a:xfrm>
        </p:spPr>
      </p:sp>
    </p:spTree>
    <p:extLst>
      <p:ext uri="{BB962C8B-B14F-4D97-AF65-F5344CB8AC3E}">
        <p14:creationId xmlns:p14="http://schemas.microsoft.com/office/powerpoint/2010/main" val="1003846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3"/>
          <p:cNvSpPr>
            <a:spLocks noGrp="1" noChangeArrowheads="1"/>
          </p:cNvSpPr>
          <p:nvPr>
            <p:ph type="body" idx="1"/>
          </p:nvPr>
        </p:nvSpPr>
        <p:spPr/>
        <p:txBody>
          <a:bodyPr/>
          <a:lstStyle/>
          <a:p>
            <a:r>
              <a:rPr lang="en-US" dirty="0" smtClean="0"/>
              <a:t>Select Dynamic web module version 3.0</a:t>
            </a:r>
          </a:p>
        </p:txBody>
      </p:sp>
      <p:sp>
        <p:nvSpPr>
          <p:cNvPr id="4" name="Rectangle 3"/>
          <p:cNvSpPr/>
          <p:nvPr/>
        </p:nvSpPr>
        <p:spPr>
          <a:xfrm>
            <a:off x="323850" y="1390650"/>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Configuring WildFly with Eclipse editor</a:t>
            </a:r>
            <a:endParaRPr lang="en-US" sz="1000" dirty="0">
              <a:solidFill>
                <a:schemeClr val="tx1"/>
              </a:solidFill>
              <a:latin typeface="Arial" panose="020B0604020202020204" pitchFamily="34" charset="0"/>
              <a:cs typeface="Arial" panose="020B0604020202020204" pitchFamily="34" charset="0"/>
            </a:endParaRPr>
          </a:p>
        </p:txBody>
      </p:sp>
      <p:sp>
        <p:nvSpPr>
          <p:cNvPr id="3" name="Slide Image Placeholder 2"/>
          <p:cNvSpPr>
            <a:spLocks noGrp="1" noRot="1" noChangeAspect="1"/>
          </p:cNvSpPr>
          <p:nvPr>
            <p:ph type="sldImg"/>
          </p:nvPr>
        </p:nvSpPr>
        <p:spPr>
          <a:xfrm>
            <a:off x="1735138" y="768350"/>
            <a:ext cx="5114925" cy="3836988"/>
          </a:xfrm>
        </p:spPr>
      </p:sp>
    </p:spTree>
    <p:extLst>
      <p:ext uri="{BB962C8B-B14F-4D97-AF65-F5344CB8AC3E}">
        <p14:creationId xmlns:p14="http://schemas.microsoft.com/office/powerpoint/2010/main" val="1081056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850" y="1390650"/>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Configuring WildFly with Eclipse editor</a:t>
            </a:r>
            <a:endParaRPr lang="en-US" sz="1000" dirty="0">
              <a:solidFill>
                <a:schemeClr val="tx1"/>
              </a:solidFill>
              <a:latin typeface="Arial" panose="020B0604020202020204" pitchFamily="34" charset="0"/>
              <a:cs typeface="Arial" panose="020B0604020202020204" pitchFamily="34" charset="0"/>
            </a:endParaRPr>
          </a:p>
        </p:txBody>
      </p:sp>
      <p:sp>
        <p:nvSpPr>
          <p:cNvPr id="2" name="Slide Image Placeholder 1"/>
          <p:cNvSpPr>
            <a:spLocks noGrp="1" noRot="1" noChangeAspect="1"/>
          </p:cNvSpPr>
          <p:nvPr>
            <p:ph type="sldImg"/>
          </p:nvPr>
        </p:nvSpPr>
        <p:spPr>
          <a:xfrm>
            <a:off x="1735138" y="768350"/>
            <a:ext cx="5114925" cy="3836988"/>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9055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1" name="Rectangle 3"/>
          <p:cNvSpPr>
            <a:spLocks noGrp="1" noChangeArrowheads="1"/>
          </p:cNvSpPr>
          <p:nvPr>
            <p:ph type="body" idx="1"/>
          </p:nvPr>
        </p:nvSpPr>
        <p:spPr/>
        <p:txBody>
          <a:bodyPr/>
          <a:lstStyle/>
          <a:p>
            <a:r>
              <a:rPr lang="en-US" dirty="0" smtClean="0"/>
              <a:t>Double click highlighted link to start server</a:t>
            </a:r>
          </a:p>
        </p:txBody>
      </p:sp>
      <p:sp>
        <p:nvSpPr>
          <p:cNvPr id="4" name="Rectangle 3"/>
          <p:cNvSpPr/>
          <p:nvPr/>
        </p:nvSpPr>
        <p:spPr>
          <a:xfrm>
            <a:off x="323850" y="1390650"/>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Configuring WildFly with Eclipse editor</a:t>
            </a:r>
            <a:endParaRPr lang="en-US" sz="1000" dirty="0">
              <a:solidFill>
                <a:schemeClr val="tx1"/>
              </a:solidFill>
              <a:latin typeface="Arial" panose="020B0604020202020204" pitchFamily="34" charset="0"/>
              <a:cs typeface="Arial" panose="020B0604020202020204" pitchFamily="34" charset="0"/>
            </a:endParaRPr>
          </a:p>
        </p:txBody>
      </p:sp>
      <p:sp>
        <p:nvSpPr>
          <p:cNvPr id="3" name="Slide Image Placeholder 2"/>
          <p:cNvSpPr>
            <a:spLocks noGrp="1" noRot="1" noChangeAspect="1"/>
          </p:cNvSpPr>
          <p:nvPr>
            <p:ph type="sldImg"/>
          </p:nvPr>
        </p:nvSpPr>
        <p:spPr>
          <a:xfrm>
            <a:off x="1735138" y="768350"/>
            <a:ext cx="5114925" cy="3836988"/>
          </a:xfrm>
        </p:spPr>
      </p:sp>
    </p:spTree>
    <p:extLst>
      <p:ext uri="{BB962C8B-B14F-4D97-AF65-F5344CB8AC3E}">
        <p14:creationId xmlns:p14="http://schemas.microsoft.com/office/powerpoint/2010/main" val="2117928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3"/>
          <p:cNvSpPr>
            <a:spLocks noGrp="1" noChangeArrowheads="1"/>
          </p:cNvSpPr>
          <p:nvPr>
            <p:ph type="body" idx="1"/>
          </p:nvPr>
        </p:nvSpPr>
        <p:spPr/>
        <p:txBody>
          <a:bodyPr/>
          <a:lstStyle/>
          <a:p>
            <a:r>
              <a:rPr lang="en-US" dirty="0" smtClean="0"/>
              <a:t>Default port number of WildFly is 8080. In the above configuration localhost port number has been set to 9090. (could be also set from standalone.xml file (D:\wildfly-8.1.0.Final\standalone\configuration)).</a:t>
            </a:r>
          </a:p>
          <a:p>
            <a:endParaRPr lang="en-US" dirty="0" smtClean="0"/>
          </a:p>
          <a:p>
            <a:r>
              <a:rPr lang="en-US" dirty="0" smtClean="0"/>
              <a:t>See below diagram</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650" y="5962650"/>
            <a:ext cx="5133974" cy="3428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23850" y="1390650"/>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Configuring WildFly with Eclipse editor</a:t>
            </a:r>
            <a:endParaRPr lang="en-US" sz="1000" dirty="0">
              <a:solidFill>
                <a:schemeClr val="tx1"/>
              </a:solidFill>
              <a:latin typeface="Arial" panose="020B0604020202020204" pitchFamily="34" charset="0"/>
              <a:cs typeface="Arial" panose="020B0604020202020204" pitchFamily="34" charset="0"/>
            </a:endParaRPr>
          </a:p>
        </p:txBody>
      </p:sp>
      <p:sp>
        <p:nvSpPr>
          <p:cNvPr id="3" name="Slide Image Placeholder 2"/>
          <p:cNvSpPr>
            <a:spLocks noGrp="1" noRot="1" noChangeAspect="1"/>
          </p:cNvSpPr>
          <p:nvPr>
            <p:ph type="sldImg"/>
          </p:nvPr>
        </p:nvSpPr>
        <p:spPr>
          <a:xfrm>
            <a:off x="1735138" y="768350"/>
            <a:ext cx="5114925" cy="3836988"/>
          </a:xfrm>
        </p:spPr>
      </p:sp>
    </p:spTree>
    <p:extLst>
      <p:ext uri="{BB962C8B-B14F-4D97-AF65-F5344CB8AC3E}">
        <p14:creationId xmlns:p14="http://schemas.microsoft.com/office/powerpoint/2010/main" val="753284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52400" y="1295400"/>
            <a:ext cx="1409700" cy="3016210"/>
          </a:xfrm>
          <a:prstGeom prst="rect">
            <a:avLst/>
          </a:prstGeom>
          <a:noFill/>
          <a:ln w="9525">
            <a:noFill/>
            <a:miter lim="800000"/>
            <a:headEnd/>
            <a:tailEnd/>
          </a:ln>
        </p:spPr>
        <p:txBody>
          <a:bodyPr wrap="square">
            <a:spAutoFit/>
          </a:bodyPr>
          <a:lstStyle/>
          <a:p>
            <a:r>
              <a:rPr lang="en-US" sz="1000" dirty="0">
                <a:solidFill>
                  <a:prstClr val="black"/>
                </a:solidFill>
                <a:latin typeface="Arial" panose="020B0604020202020204" pitchFamily="34" charset="0"/>
                <a:cs typeface="Arial" panose="020B0604020202020204" pitchFamily="34" charset="0"/>
              </a:rPr>
              <a:t>Apart from showing the diagrammatic representation. Also tell the participants to see the JMX Console on their machines and briefly look at even the files contained in the directory</a:t>
            </a:r>
            <a:r>
              <a:rPr lang="en-US" sz="1000" dirty="0" smtClean="0">
                <a:solidFill>
                  <a:prstClr val="black"/>
                </a:solidFill>
                <a:latin typeface="Arial" panose="020B0604020202020204" pitchFamily="34" charset="0"/>
                <a:cs typeface="Arial" panose="020B0604020202020204" pitchFamily="34" charset="0"/>
              </a:rPr>
              <a:t>. This is the first page on starting WildFly server.</a:t>
            </a:r>
          </a:p>
          <a:p>
            <a:endParaRPr lang="en-US" sz="1000" dirty="0">
              <a:solidFill>
                <a:prstClr val="black"/>
              </a:solidFill>
              <a:latin typeface="Arial" panose="020B0604020202020204" pitchFamily="34" charset="0"/>
              <a:cs typeface="Arial" panose="020B0604020202020204" pitchFamily="34" charset="0"/>
            </a:endParaRPr>
          </a:p>
          <a:p>
            <a:r>
              <a:rPr lang="en-US" sz="1000" dirty="0" smtClean="0">
                <a:solidFill>
                  <a:prstClr val="black"/>
                </a:solidFill>
                <a:latin typeface="Arial" panose="020B0604020202020204" pitchFamily="34" charset="0"/>
                <a:cs typeface="Arial" panose="020B0604020202020204" pitchFamily="34" charset="0"/>
              </a:rPr>
              <a:t>The default port number is 8080.  But port number is changed here to 9090 due to conflict with other services</a:t>
            </a:r>
            <a:endParaRPr lang="en-US" sz="1000" dirty="0">
              <a:solidFill>
                <a:prstClr val="black"/>
              </a:solidFill>
              <a:latin typeface="Arial" panose="020B0604020202020204" pitchFamily="34" charset="0"/>
              <a:cs typeface="Arial" panose="020B0604020202020204" pitchFamily="34" charset="0"/>
            </a:endParaRPr>
          </a:p>
        </p:txBody>
      </p:sp>
      <p:sp>
        <p:nvSpPr>
          <p:cNvPr id="2" name="Slide Image Placeholder 1"/>
          <p:cNvSpPr>
            <a:spLocks noGrp="1" noRot="1" noChangeAspect="1"/>
          </p:cNvSpPr>
          <p:nvPr>
            <p:ph type="sldImg"/>
          </p:nvPr>
        </p:nvSpPr>
        <p:spPr>
          <a:xfrm>
            <a:off x="1735138" y="768350"/>
            <a:ext cx="5114925" cy="3836988"/>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10821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Rectangle 3"/>
          <p:cNvSpPr>
            <a:spLocks noGrp="1" noChangeArrowheads="1"/>
          </p:cNvSpPr>
          <p:nvPr>
            <p:ph type="body" idx="1"/>
          </p:nvPr>
        </p:nvSpPr>
        <p:spPr/>
        <p:txBody>
          <a:bodyPr/>
          <a:lstStyle/>
          <a:p>
            <a:r>
              <a:rPr lang="en-US" smtClean="0"/>
              <a:t>Add the notes here.</a:t>
            </a:r>
            <a:endParaRPr lang="en-US" dirty="0" smtClean="0"/>
          </a:p>
        </p:txBody>
      </p:sp>
      <p:sp>
        <p:nvSpPr>
          <p:cNvPr id="4" name="Text Box 4"/>
          <p:cNvSpPr txBox="1">
            <a:spLocks noChangeArrowheads="1"/>
          </p:cNvSpPr>
          <p:nvPr/>
        </p:nvSpPr>
        <p:spPr bwMode="auto">
          <a:xfrm>
            <a:off x="152400" y="1295400"/>
            <a:ext cx="1314450" cy="400110"/>
          </a:xfrm>
          <a:prstGeom prst="rect">
            <a:avLst/>
          </a:prstGeom>
          <a:noFill/>
          <a:ln w="9525">
            <a:noFill/>
            <a:miter lim="800000"/>
            <a:headEnd/>
            <a:tailEnd/>
          </a:ln>
        </p:spPr>
        <p:txBody>
          <a:bodyPr wrap="square">
            <a:spAutoFit/>
          </a:bodyPr>
          <a:lstStyle/>
          <a:p>
            <a:r>
              <a:rPr lang="en-US" sz="1000" dirty="0" smtClean="0">
                <a:latin typeface="Arial" panose="020B0604020202020204" pitchFamily="34" charset="0"/>
                <a:cs typeface="Arial" panose="020B0604020202020204" pitchFamily="34" charset="0"/>
              </a:rPr>
              <a:t>Summarize the points discussed</a:t>
            </a:r>
            <a:endParaRPr lang="en-US" sz="1000" dirty="0">
              <a:latin typeface="Arial" panose="020B0604020202020204" pitchFamily="34" charset="0"/>
              <a:cs typeface="Arial" panose="020B0604020202020204" pitchFamily="34" charset="0"/>
            </a:endParaRPr>
          </a:p>
        </p:txBody>
      </p:sp>
      <p:sp>
        <p:nvSpPr>
          <p:cNvPr id="3" name="Slide Image Placeholder 2"/>
          <p:cNvSpPr>
            <a:spLocks noGrp="1" noRot="1" noChangeAspect="1"/>
          </p:cNvSpPr>
          <p:nvPr>
            <p:ph type="sldImg"/>
          </p:nvPr>
        </p:nvSpPr>
        <p:spPr>
          <a:xfrm>
            <a:off x="1735138" y="768350"/>
            <a:ext cx="5114925" cy="3836988"/>
          </a:xfrm>
        </p:spPr>
      </p:sp>
    </p:spTree>
    <p:extLst>
      <p:ext uri="{BB962C8B-B14F-4D97-AF65-F5344CB8AC3E}">
        <p14:creationId xmlns:p14="http://schemas.microsoft.com/office/powerpoint/2010/main" val="2617374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Rectangle 3"/>
          <p:cNvSpPr>
            <a:spLocks noGrp="1" noChangeArrowheads="1"/>
          </p:cNvSpPr>
          <p:nvPr>
            <p:ph type="body" idx="1"/>
          </p:nvPr>
        </p:nvSpPr>
        <p:spPr/>
        <p:txBody>
          <a:bodyPr/>
          <a:lstStyle/>
          <a:p>
            <a:r>
              <a:rPr lang="en-US" dirty="0" smtClean="0"/>
              <a:t>Add the notes here.</a:t>
            </a:r>
          </a:p>
        </p:txBody>
      </p:sp>
      <p:sp>
        <p:nvSpPr>
          <p:cNvPr id="4" name="Text Box 4"/>
          <p:cNvSpPr txBox="1">
            <a:spLocks noChangeArrowheads="1"/>
          </p:cNvSpPr>
          <p:nvPr/>
        </p:nvSpPr>
        <p:spPr bwMode="auto">
          <a:xfrm>
            <a:off x="152400" y="1295400"/>
            <a:ext cx="1333500" cy="861774"/>
          </a:xfrm>
          <a:prstGeom prst="rect">
            <a:avLst/>
          </a:prstGeom>
          <a:noFill/>
          <a:ln w="9525">
            <a:noFill/>
            <a:miter lim="800000"/>
            <a:headEnd/>
            <a:tailEnd/>
          </a:ln>
        </p:spPr>
        <p:txBody>
          <a:bodyPr wrap="square">
            <a:spAutoFit/>
          </a:bodyPr>
          <a:lstStyle/>
          <a:p>
            <a:r>
              <a:rPr lang="en-US" sz="1000" dirty="0">
                <a:latin typeface="Arial" panose="020B0604020202020204" pitchFamily="34" charset="0"/>
                <a:cs typeface="Arial" panose="020B0604020202020204" pitchFamily="34" charset="0"/>
              </a:rPr>
              <a:t>Answers </a:t>
            </a:r>
            <a:r>
              <a:rPr lang="en-US" sz="1000" dirty="0" smtClean="0">
                <a:latin typeface="Arial" panose="020B0604020202020204" pitchFamily="34" charset="0"/>
                <a:cs typeface="Arial" panose="020B0604020202020204" pitchFamily="34" charset="0"/>
              </a:rPr>
              <a:t>1: Standalone</a:t>
            </a:r>
          </a:p>
          <a:p>
            <a:endParaRPr lang="en-US" sz="1000" dirty="0">
              <a:latin typeface="Arial" panose="020B0604020202020204" pitchFamily="34" charset="0"/>
              <a:cs typeface="Arial" panose="020B0604020202020204" pitchFamily="34" charset="0"/>
            </a:endParaRPr>
          </a:p>
          <a:p>
            <a:r>
              <a:rPr lang="en-US" sz="1000" dirty="0" smtClean="0">
                <a:latin typeface="Arial" panose="020B0604020202020204" pitchFamily="34" charset="0"/>
                <a:cs typeface="Arial" panose="020B0604020202020204" pitchFamily="34" charset="0"/>
              </a:rPr>
              <a:t>Answer 2: configuration</a:t>
            </a:r>
          </a:p>
        </p:txBody>
      </p:sp>
      <p:sp>
        <p:nvSpPr>
          <p:cNvPr id="8" name="Slide Image Placeholder 7"/>
          <p:cNvSpPr>
            <a:spLocks noGrp="1" noRot="1" noChangeAspect="1"/>
          </p:cNvSpPr>
          <p:nvPr>
            <p:ph type="sldImg"/>
          </p:nvPr>
        </p:nvSpPr>
        <p:spPr>
          <a:xfrm>
            <a:off x="1735138" y="768350"/>
            <a:ext cx="5114925" cy="3836988"/>
          </a:xfrm>
        </p:spPr>
      </p:sp>
    </p:spTree>
    <p:extLst>
      <p:ext uri="{BB962C8B-B14F-4D97-AF65-F5344CB8AC3E}">
        <p14:creationId xmlns:p14="http://schemas.microsoft.com/office/powerpoint/2010/main" val="2017047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52400" y="1295400"/>
            <a:ext cx="1295400" cy="400110"/>
          </a:xfrm>
          <a:prstGeom prst="rect">
            <a:avLst/>
          </a:prstGeom>
          <a:noFill/>
          <a:ln w="9525">
            <a:noFill/>
            <a:miter lim="800000"/>
            <a:headEnd/>
            <a:tailEnd/>
          </a:ln>
        </p:spPr>
        <p:txBody>
          <a:bodyPr wrap="square">
            <a:spAutoFit/>
          </a:bodyPr>
          <a:lstStyle/>
          <a:p>
            <a:r>
              <a:rPr lang="en-US" sz="1000" dirty="0">
                <a:latin typeface="Arial" panose="020B0604020202020204" pitchFamily="34" charset="0"/>
                <a:cs typeface="Arial" panose="020B0604020202020204" pitchFamily="34" charset="0"/>
              </a:rPr>
              <a:t>Explain the lesson coverage</a:t>
            </a:r>
          </a:p>
        </p:txBody>
      </p:sp>
      <p:sp>
        <p:nvSpPr>
          <p:cNvPr id="3" name="Notes Placeholder 2"/>
          <p:cNvSpPr>
            <a:spLocks noGrp="1"/>
          </p:cNvSpPr>
          <p:nvPr>
            <p:ph type="body" idx="1"/>
          </p:nvPr>
        </p:nvSpPr>
        <p:spPr/>
        <p:txBody>
          <a:bodyPr/>
          <a:lstStyle/>
          <a:p>
            <a:r>
              <a:rPr lang="en-US" dirty="0" smtClean="0"/>
              <a:t>Lesson Objectives:</a:t>
            </a:r>
          </a:p>
          <a:p>
            <a:r>
              <a:rPr lang="en-US" dirty="0" smtClean="0"/>
              <a:t>This lesson introduces Web application concepts. The lesson contents are:</a:t>
            </a:r>
          </a:p>
          <a:p>
            <a:r>
              <a:rPr lang="en-US" dirty="0" smtClean="0"/>
              <a:t>Lesson 02: Working with </a:t>
            </a:r>
            <a:r>
              <a:rPr lang="en-US" dirty="0" err="1" smtClean="0"/>
              <a:t>WildFly</a:t>
            </a:r>
            <a:r>
              <a:rPr lang="en-US" dirty="0" smtClean="0"/>
              <a:t> 8.x</a:t>
            </a:r>
          </a:p>
          <a:p>
            <a:pPr lvl="1"/>
            <a:r>
              <a:rPr lang="en-US" dirty="0" smtClean="0"/>
              <a:t>2.1:  Configuring the Server with Eclipse Luna ( 4.4.x )</a:t>
            </a:r>
          </a:p>
          <a:p>
            <a:pPr lvl="1"/>
            <a:r>
              <a:rPr lang="en-US" dirty="0" smtClean="0"/>
              <a:t>2.2:  Understanding the Directory Structure</a:t>
            </a:r>
          </a:p>
          <a:p>
            <a:pPr lvl="1"/>
            <a:r>
              <a:rPr lang="en-US" dirty="0" smtClean="0"/>
              <a:t>2.3:  Deploying the Web Application on </a:t>
            </a:r>
            <a:r>
              <a:rPr lang="en-US" dirty="0" err="1" smtClean="0"/>
              <a:t>Wildfly</a:t>
            </a:r>
            <a:endParaRPr lang="en-US" dirty="0"/>
          </a:p>
        </p:txBody>
      </p:sp>
      <p:sp>
        <p:nvSpPr>
          <p:cNvPr id="6" name="Slide Image Placeholder 5"/>
          <p:cNvSpPr>
            <a:spLocks noGrp="1" noRot="1" noChangeAspect="1"/>
          </p:cNvSpPr>
          <p:nvPr>
            <p:ph type="sldImg"/>
          </p:nvPr>
        </p:nvSpPr>
        <p:spPr>
          <a:xfrm>
            <a:off x="1735138" y="768350"/>
            <a:ext cx="5114925" cy="3836988"/>
          </a:xfrm>
        </p:spPr>
      </p:sp>
    </p:spTree>
    <p:extLst>
      <p:ext uri="{BB962C8B-B14F-4D97-AF65-F5344CB8AC3E}">
        <p14:creationId xmlns:p14="http://schemas.microsoft.com/office/powerpoint/2010/main" val="1151601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3"/>
          <p:cNvSpPr>
            <a:spLocks noGrp="1" noChangeArrowheads="1"/>
          </p:cNvSpPr>
          <p:nvPr>
            <p:ph type="body" idx="1"/>
          </p:nvPr>
        </p:nvSpPr>
        <p:spPr/>
        <p:txBody>
          <a:bodyPr/>
          <a:lstStyle/>
          <a:p>
            <a:r>
              <a:rPr lang="en-US" dirty="0" smtClean="0"/>
              <a:t>Before installing WildFly ensure that the system satisfies certain pre-requisites. </a:t>
            </a:r>
          </a:p>
          <a:p>
            <a:r>
              <a:rPr lang="en-US" dirty="0" smtClean="0"/>
              <a:t> Check the availability of JDK 8. Check the version of JDK by using   </a:t>
            </a:r>
            <a:br>
              <a:rPr lang="en-US" dirty="0" smtClean="0"/>
            </a:br>
            <a:r>
              <a:rPr lang="en-US" dirty="0" smtClean="0"/>
              <a:t>   the command </a:t>
            </a:r>
          </a:p>
          <a:p>
            <a:r>
              <a:rPr lang="en-US" dirty="0" smtClean="0"/>
              <a:t>        java –version</a:t>
            </a:r>
          </a:p>
          <a:p>
            <a:r>
              <a:rPr lang="en-US" dirty="0" smtClean="0"/>
              <a:t> Set the JAVA_HOME variable to the location of JDK 8 or setting path variable</a:t>
            </a:r>
          </a:p>
          <a:p>
            <a:r>
              <a:rPr lang="en-US" dirty="0" smtClean="0"/>
              <a:t> Identify the drive/location on the system for installing WildFly</a:t>
            </a:r>
          </a:p>
          <a:p>
            <a:r>
              <a:rPr lang="en-US" dirty="0" smtClean="0"/>
              <a:t>   (Note : It does not matter where WildFly is installed on the system. However do not install WildFly in a directory that contains spaces, it can cause problems sometimes)</a:t>
            </a:r>
          </a:p>
        </p:txBody>
      </p:sp>
      <p:sp>
        <p:nvSpPr>
          <p:cNvPr id="4" name="Text Box 4"/>
          <p:cNvSpPr txBox="1">
            <a:spLocks noChangeArrowheads="1"/>
          </p:cNvSpPr>
          <p:nvPr/>
        </p:nvSpPr>
        <p:spPr bwMode="auto">
          <a:xfrm>
            <a:off x="152400" y="1295400"/>
            <a:ext cx="1333500" cy="553998"/>
          </a:xfrm>
          <a:prstGeom prst="rect">
            <a:avLst/>
          </a:prstGeom>
          <a:noFill/>
          <a:ln w="9525">
            <a:noFill/>
            <a:miter lim="800000"/>
            <a:headEnd/>
            <a:tailEnd/>
          </a:ln>
        </p:spPr>
        <p:txBody>
          <a:bodyPr wrap="square">
            <a:spAutoFit/>
          </a:bodyPr>
          <a:lstStyle/>
          <a:p>
            <a:r>
              <a:rPr lang="en-US" sz="1000" dirty="0" smtClean="0">
                <a:latin typeface="Arial" panose="020B0604020202020204" pitchFamily="34" charset="0"/>
                <a:cs typeface="Arial" panose="020B0604020202020204" pitchFamily="34" charset="0"/>
              </a:rPr>
              <a:t>Mention software requirements for installing WildFly</a:t>
            </a:r>
            <a:endParaRPr lang="en-US" sz="1000" dirty="0">
              <a:latin typeface="Arial" panose="020B0604020202020204" pitchFamily="34" charset="0"/>
              <a:cs typeface="Arial" panose="020B0604020202020204" pitchFamily="34" charset="0"/>
            </a:endParaRPr>
          </a:p>
        </p:txBody>
      </p:sp>
      <p:sp>
        <p:nvSpPr>
          <p:cNvPr id="3" name="Slide Image Placeholder 2"/>
          <p:cNvSpPr>
            <a:spLocks noGrp="1" noRot="1" noChangeAspect="1"/>
          </p:cNvSpPr>
          <p:nvPr>
            <p:ph type="sldImg"/>
          </p:nvPr>
        </p:nvSpPr>
        <p:spPr>
          <a:xfrm>
            <a:off x="1735138" y="768350"/>
            <a:ext cx="5114925" cy="3836988"/>
          </a:xfrm>
        </p:spPr>
      </p:sp>
    </p:spTree>
    <p:extLst>
      <p:ext uri="{BB962C8B-B14F-4D97-AF65-F5344CB8AC3E}">
        <p14:creationId xmlns:p14="http://schemas.microsoft.com/office/powerpoint/2010/main" val="513172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3"/>
          <p:cNvSpPr>
            <a:spLocks noGrp="1" noChangeArrowheads="1"/>
          </p:cNvSpPr>
          <p:nvPr>
            <p:ph type="body" idx="1"/>
          </p:nvPr>
        </p:nvSpPr>
        <p:spPr/>
        <p:txBody>
          <a:bodyPr/>
          <a:lstStyle/>
          <a:p>
            <a:r>
              <a:rPr lang="en-US" dirty="0" smtClean="0"/>
              <a:t>WildFly Server is freely downloadable. An evaluation copy could also be used</a:t>
            </a:r>
          </a:p>
          <a:p>
            <a:r>
              <a:rPr lang="en-US" dirty="0" smtClean="0"/>
              <a:t>WildFly archive(Zip, tar) can be downloaded from http://wildfly.org/downloads</a:t>
            </a:r>
          </a:p>
          <a:p>
            <a:r>
              <a:rPr lang="en-US" dirty="0" smtClean="0"/>
              <a:t>Once the required version is downloaded basic installation can be done. Extract the contents of the archive in the appropriate location identified on the system.</a:t>
            </a:r>
          </a:p>
          <a:p>
            <a:endParaRPr lang="en-US" dirty="0" smtClean="0"/>
          </a:p>
          <a:p>
            <a:endParaRPr lang="en-US" dirty="0" smtClean="0"/>
          </a:p>
        </p:txBody>
      </p:sp>
      <p:sp>
        <p:nvSpPr>
          <p:cNvPr id="4" name="Text Box 4"/>
          <p:cNvSpPr txBox="1">
            <a:spLocks noChangeArrowheads="1"/>
          </p:cNvSpPr>
          <p:nvPr/>
        </p:nvSpPr>
        <p:spPr bwMode="auto">
          <a:xfrm>
            <a:off x="152400" y="1295400"/>
            <a:ext cx="1390650" cy="553998"/>
          </a:xfrm>
          <a:prstGeom prst="rect">
            <a:avLst/>
          </a:prstGeom>
          <a:noFill/>
          <a:ln w="9525">
            <a:noFill/>
            <a:miter lim="800000"/>
            <a:headEnd/>
            <a:tailEnd/>
          </a:ln>
        </p:spPr>
        <p:txBody>
          <a:bodyPr wrap="square">
            <a:spAutoFit/>
          </a:bodyPr>
          <a:lstStyle/>
          <a:p>
            <a:r>
              <a:rPr lang="en-US" sz="1000" dirty="0" smtClean="0">
                <a:latin typeface="Arial" panose="020B0604020202020204" pitchFamily="34" charset="0"/>
                <a:cs typeface="Arial" panose="020B0604020202020204" pitchFamily="34" charset="0"/>
              </a:rPr>
              <a:t>Official site from where WildFly can be downloaded</a:t>
            </a:r>
            <a:endParaRPr lang="en-US" sz="1000" dirty="0">
              <a:latin typeface="Arial" panose="020B0604020202020204" pitchFamily="34" charset="0"/>
              <a:cs typeface="Arial" panose="020B0604020202020204" pitchFamily="34" charset="0"/>
            </a:endParaRPr>
          </a:p>
        </p:txBody>
      </p:sp>
      <p:sp>
        <p:nvSpPr>
          <p:cNvPr id="3" name="Slide Image Placeholder 2"/>
          <p:cNvSpPr>
            <a:spLocks noGrp="1" noRot="1" noChangeAspect="1"/>
          </p:cNvSpPr>
          <p:nvPr>
            <p:ph type="sldImg"/>
          </p:nvPr>
        </p:nvSpPr>
        <p:spPr>
          <a:xfrm>
            <a:off x="1735138" y="768350"/>
            <a:ext cx="5114925" cy="3836988"/>
          </a:xfrm>
        </p:spPr>
      </p:sp>
    </p:spTree>
    <p:extLst>
      <p:ext uri="{BB962C8B-B14F-4D97-AF65-F5344CB8AC3E}">
        <p14:creationId xmlns:p14="http://schemas.microsoft.com/office/powerpoint/2010/main" val="3483834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3"/>
          <p:cNvSpPr>
            <a:spLocks noGrp="1" noChangeArrowheads="1"/>
          </p:cNvSpPr>
          <p:nvPr>
            <p:ph type="body" idx="1"/>
          </p:nvPr>
        </p:nvSpPr>
        <p:spPr/>
        <p:txBody>
          <a:bodyPr/>
          <a:lstStyle/>
          <a:p>
            <a:r>
              <a:rPr lang="en-US" dirty="0" smtClean="0"/>
              <a:t>Once WildFly is available on the system, it will create the directory that contains server configurations , JARs and other directories which help in functioning of WildFly. </a:t>
            </a:r>
          </a:p>
          <a:p>
            <a:r>
              <a:rPr lang="en-US" dirty="0" smtClean="0"/>
              <a:t>The figure on the slide shows the WildFly directory structure with below diagram</a:t>
            </a:r>
          </a:p>
          <a:p>
            <a:endParaRPr lang="en-US" dirty="0" smtClean="0"/>
          </a:p>
        </p:txBody>
      </p:sp>
      <p:sp>
        <p:nvSpPr>
          <p:cNvPr id="4" name="Text Box 4"/>
          <p:cNvSpPr txBox="1">
            <a:spLocks noChangeArrowheads="1"/>
          </p:cNvSpPr>
          <p:nvPr/>
        </p:nvSpPr>
        <p:spPr bwMode="auto">
          <a:xfrm>
            <a:off x="152400" y="1295400"/>
            <a:ext cx="1371600" cy="1785104"/>
          </a:xfrm>
          <a:prstGeom prst="rect">
            <a:avLst/>
          </a:prstGeom>
          <a:noFill/>
          <a:ln w="9525">
            <a:noFill/>
            <a:miter lim="800000"/>
            <a:headEnd/>
            <a:tailEnd/>
          </a:ln>
        </p:spPr>
        <p:txBody>
          <a:bodyPr wrap="square">
            <a:spAutoFit/>
          </a:bodyPr>
          <a:lstStyle/>
          <a:p>
            <a:r>
              <a:rPr lang="en-US" sz="1000" dirty="0">
                <a:latin typeface="Arial" panose="020B0604020202020204" pitchFamily="34" charset="0"/>
                <a:cs typeface="Arial" panose="020B0604020202020204" pitchFamily="34" charset="0"/>
              </a:rPr>
              <a:t>Apart from showing the diagrammatic </a:t>
            </a:r>
            <a:r>
              <a:rPr lang="en-US" sz="1000" dirty="0" smtClean="0">
                <a:latin typeface="Arial" panose="020B0604020202020204" pitchFamily="34" charset="0"/>
                <a:cs typeface="Arial" panose="020B0604020202020204" pitchFamily="34" charset="0"/>
              </a:rPr>
              <a:t>representation of WildFly directory structure. </a:t>
            </a:r>
            <a:r>
              <a:rPr lang="en-US" sz="1000" dirty="0">
                <a:latin typeface="Arial" panose="020B0604020202020204" pitchFamily="34" charset="0"/>
                <a:cs typeface="Arial" panose="020B0604020202020204" pitchFamily="34" charset="0"/>
              </a:rPr>
              <a:t>Also tell the participants to see the structure on their machines and briefly look at even the files contained in the directory</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290" y="6057899"/>
            <a:ext cx="4976086"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Image Placeholder 2"/>
          <p:cNvSpPr>
            <a:spLocks noGrp="1" noRot="1" noChangeAspect="1"/>
          </p:cNvSpPr>
          <p:nvPr>
            <p:ph type="sldImg"/>
          </p:nvPr>
        </p:nvSpPr>
        <p:spPr>
          <a:xfrm>
            <a:off x="1735138" y="768350"/>
            <a:ext cx="5114925" cy="3836988"/>
          </a:xfrm>
        </p:spPr>
      </p:sp>
    </p:spTree>
    <p:extLst>
      <p:ext uri="{BB962C8B-B14F-4D97-AF65-F5344CB8AC3E}">
        <p14:creationId xmlns:p14="http://schemas.microsoft.com/office/powerpoint/2010/main" val="1027464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3"/>
          <p:cNvSpPr>
            <a:spLocks noGrp="1" noChangeArrowheads="1"/>
          </p:cNvSpPr>
          <p:nvPr>
            <p:ph type="body" idx="1"/>
          </p:nvPr>
        </p:nvSpPr>
        <p:spPr/>
        <p:txBody>
          <a:bodyPr/>
          <a:lstStyle/>
          <a:p>
            <a:r>
              <a:rPr lang="en-US" dirty="0" smtClean="0"/>
              <a:t>The details of the standalone directory is present in below diagram</a:t>
            </a:r>
          </a:p>
        </p:txBody>
      </p:sp>
      <p:sp>
        <p:nvSpPr>
          <p:cNvPr id="4" name="Text Box 4"/>
          <p:cNvSpPr txBox="1">
            <a:spLocks noChangeArrowheads="1"/>
          </p:cNvSpPr>
          <p:nvPr/>
        </p:nvSpPr>
        <p:spPr bwMode="auto">
          <a:xfrm>
            <a:off x="152400" y="1295400"/>
            <a:ext cx="1352550" cy="1323439"/>
          </a:xfrm>
          <a:prstGeom prst="rect">
            <a:avLst/>
          </a:prstGeom>
          <a:noFill/>
          <a:ln w="9525">
            <a:noFill/>
            <a:miter lim="800000"/>
            <a:headEnd/>
            <a:tailEnd/>
          </a:ln>
        </p:spPr>
        <p:txBody>
          <a:bodyPr wrap="square">
            <a:spAutoFit/>
          </a:bodyPr>
          <a:lstStyle/>
          <a:p>
            <a:r>
              <a:rPr lang="en-US" sz="1000" dirty="0" smtClean="0">
                <a:latin typeface="Arial" panose="020B0604020202020204" pitchFamily="34" charset="0"/>
                <a:cs typeface="Arial" panose="020B0604020202020204" pitchFamily="34" charset="0"/>
              </a:rPr>
              <a:t>As WildFly is not used in the clustered environment, focus on the standalone directory structure where single instance of WildFly server is started.</a:t>
            </a:r>
            <a:endParaRPr lang="en-US" sz="1000" dirty="0">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058" y="5734050"/>
            <a:ext cx="5045516"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Image Placeholder 2"/>
          <p:cNvSpPr>
            <a:spLocks noGrp="1" noRot="1" noChangeAspect="1"/>
          </p:cNvSpPr>
          <p:nvPr>
            <p:ph type="sldImg"/>
          </p:nvPr>
        </p:nvSpPr>
        <p:spPr>
          <a:xfrm>
            <a:off x="1735138" y="768350"/>
            <a:ext cx="5114925" cy="3836988"/>
          </a:xfrm>
        </p:spPr>
      </p:sp>
    </p:spTree>
    <p:extLst>
      <p:ext uri="{BB962C8B-B14F-4D97-AF65-F5344CB8AC3E}">
        <p14:creationId xmlns:p14="http://schemas.microsoft.com/office/powerpoint/2010/main" val="215436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3"/>
          <p:cNvSpPr>
            <a:spLocks noGrp="1" noChangeArrowheads="1"/>
          </p:cNvSpPr>
          <p:nvPr>
            <p:ph type="body" idx="1"/>
          </p:nvPr>
        </p:nvSpPr>
        <p:spPr/>
        <p:txBody>
          <a:bodyPr/>
          <a:lstStyle/>
          <a:p>
            <a:r>
              <a:rPr lang="en-US" dirty="0" smtClean="0"/>
              <a:t>We also have the Domain Server Configurations</a:t>
            </a:r>
          </a:p>
          <a:p>
            <a:endParaRPr lang="en-US" dirty="0" smtClean="0"/>
          </a:p>
          <a:p>
            <a:r>
              <a:rPr lang="en-US" dirty="0" smtClean="0"/>
              <a:t>domain.xml</a:t>
            </a:r>
          </a:p>
          <a:p>
            <a:pPr lvl="1"/>
            <a:r>
              <a:rPr lang="en-US" dirty="0" smtClean="0"/>
              <a:t>Java Enterprise Edition 7 full and web profiles available with or without high availability</a:t>
            </a:r>
          </a:p>
          <a:p>
            <a:r>
              <a:rPr lang="en-US" dirty="0" smtClean="0"/>
              <a:t>Important to note is that the domain and standalone  modes determine how the servers are managed not what capabilities they provide.</a:t>
            </a:r>
          </a:p>
          <a:p>
            <a:endParaRPr lang="en-US" dirty="0" smtClean="0"/>
          </a:p>
        </p:txBody>
      </p:sp>
      <p:sp>
        <p:nvSpPr>
          <p:cNvPr id="3" name="Slide Image Placeholder 2"/>
          <p:cNvSpPr>
            <a:spLocks noGrp="1" noRot="1" noChangeAspect="1"/>
          </p:cNvSpPr>
          <p:nvPr>
            <p:ph type="sldImg"/>
          </p:nvPr>
        </p:nvSpPr>
        <p:spPr>
          <a:xfrm>
            <a:off x="1735138" y="768350"/>
            <a:ext cx="5114925" cy="3836988"/>
          </a:xfrm>
        </p:spPr>
      </p:sp>
    </p:spTree>
    <p:extLst>
      <p:ext uri="{BB962C8B-B14F-4D97-AF65-F5344CB8AC3E}">
        <p14:creationId xmlns:p14="http://schemas.microsoft.com/office/powerpoint/2010/main" val="1980128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3"/>
          <p:cNvSpPr>
            <a:spLocks noGrp="1" noChangeArrowheads="1"/>
          </p:cNvSpPr>
          <p:nvPr>
            <p:ph type="body" idx="1"/>
          </p:nvPr>
        </p:nvSpPr>
        <p:spPr/>
        <p:txBody>
          <a:bodyPr/>
          <a:lstStyle/>
          <a:p>
            <a:r>
              <a:rPr lang="en-US" dirty="0" smtClean="0"/>
              <a:t>Select Dynamic Web Project</a:t>
            </a:r>
          </a:p>
        </p:txBody>
      </p:sp>
      <p:sp>
        <p:nvSpPr>
          <p:cNvPr id="2" name="Rectangle 1"/>
          <p:cNvSpPr/>
          <p:nvPr/>
        </p:nvSpPr>
        <p:spPr>
          <a:xfrm>
            <a:off x="323850" y="1390650"/>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Configuring WildFly with Eclipse editor</a:t>
            </a:r>
            <a:endParaRPr lang="en-US" sz="1000" dirty="0">
              <a:solidFill>
                <a:schemeClr val="tx1"/>
              </a:solidFill>
              <a:latin typeface="Arial" panose="020B0604020202020204" pitchFamily="34" charset="0"/>
              <a:cs typeface="Arial" panose="020B0604020202020204" pitchFamily="34" charset="0"/>
            </a:endParaRPr>
          </a:p>
        </p:txBody>
      </p:sp>
      <p:sp>
        <p:nvSpPr>
          <p:cNvPr id="4" name="Slide Image Placeholder 3"/>
          <p:cNvSpPr>
            <a:spLocks noGrp="1" noRot="1" noChangeAspect="1"/>
          </p:cNvSpPr>
          <p:nvPr>
            <p:ph type="sldImg"/>
          </p:nvPr>
        </p:nvSpPr>
        <p:spPr>
          <a:xfrm>
            <a:off x="1735138" y="768350"/>
            <a:ext cx="5114925" cy="3836988"/>
          </a:xfrm>
        </p:spPr>
      </p:sp>
    </p:spTree>
    <p:extLst>
      <p:ext uri="{BB962C8B-B14F-4D97-AF65-F5344CB8AC3E}">
        <p14:creationId xmlns:p14="http://schemas.microsoft.com/office/powerpoint/2010/main" val="1503622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3"/>
          <p:cNvSpPr>
            <a:spLocks noGrp="1" noChangeArrowheads="1"/>
          </p:cNvSpPr>
          <p:nvPr>
            <p:ph type="body" idx="1"/>
          </p:nvPr>
        </p:nvSpPr>
        <p:spPr/>
        <p:txBody>
          <a:bodyPr/>
          <a:lstStyle/>
          <a:p>
            <a:r>
              <a:rPr lang="en-US" dirty="0" smtClean="0"/>
              <a:t>Click New Runtime to add server</a:t>
            </a:r>
          </a:p>
        </p:txBody>
      </p:sp>
      <p:sp>
        <p:nvSpPr>
          <p:cNvPr id="4" name="Rectangle 3"/>
          <p:cNvSpPr/>
          <p:nvPr/>
        </p:nvSpPr>
        <p:spPr>
          <a:xfrm>
            <a:off x="323850" y="1390650"/>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Arial" panose="020B0604020202020204" pitchFamily="34" charset="0"/>
                <a:cs typeface="Arial" panose="020B0604020202020204" pitchFamily="34" charset="0"/>
              </a:rPr>
              <a:t>Configuring WildFly with Eclipse editor</a:t>
            </a:r>
            <a:endParaRPr lang="en-US" sz="1000" dirty="0">
              <a:solidFill>
                <a:schemeClr val="tx1"/>
              </a:solidFill>
              <a:latin typeface="Arial" panose="020B0604020202020204" pitchFamily="34" charset="0"/>
              <a:cs typeface="Arial" panose="020B0604020202020204" pitchFamily="34" charset="0"/>
            </a:endParaRPr>
          </a:p>
        </p:txBody>
      </p:sp>
      <p:sp>
        <p:nvSpPr>
          <p:cNvPr id="3" name="Slide Image Placeholder 2"/>
          <p:cNvSpPr>
            <a:spLocks noGrp="1" noRot="1" noChangeAspect="1"/>
          </p:cNvSpPr>
          <p:nvPr>
            <p:ph type="sldImg"/>
          </p:nvPr>
        </p:nvSpPr>
        <p:spPr>
          <a:xfrm>
            <a:off x="1735138" y="768350"/>
            <a:ext cx="5114925" cy="3836988"/>
          </a:xfrm>
        </p:spPr>
      </p:sp>
    </p:spTree>
    <p:extLst>
      <p:ext uri="{BB962C8B-B14F-4D97-AF65-F5344CB8AC3E}">
        <p14:creationId xmlns:p14="http://schemas.microsoft.com/office/powerpoint/2010/main" val="3275887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7.xml"/><Relationship Id="rId1" Type="http://schemas.openxmlformats.org/officeDocument/2006/relationships/tags" Target="../tags/tag4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48.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1.emf"/><Relationship Id="rId2" Type="http://schemas.openxmlformats.org/officeDocument/2006/relationships/tags" Target="../tags/tag49.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4.xml"/><Relationship Id="rId4" Type="http://schemas.openxmlformats.org/officeDocument/2006/relationships/tags" Target="../tags/tag5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8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624291749"/>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36"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22922971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60"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87796946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84"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1747521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56334870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126725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08"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55792598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3/27/2018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510834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3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2696789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65138" y="117475"/>
            <a:ext cx="8153400" cy="715963"/>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319088" y="1233488"/>
            <a:ext cx="4038600" cy="50276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hart Placeholder 3"/>
          <p:cNvSpPr>
            <a:spLocks noGrp="1"/>
          </p:cNvSpPr>
          <p:nvPr>
            <p:ph type="chart" sz="half" idx="2"/>
          </p:nvPr>
        </p:nvSpPr>
        <p:spPr>
          <a:xfrm>
            <a:off x="4510088" y="1233488"/>
            <a:ext cx="4038600" cy="5027612"/>
          </a:xfrm>
        </p:spPr>
        <p:txBody>
          <a:bodyPr/>
          <a:lstStyle/>
          <a:p>
            <a:pPr lvl="0"/>
            <a:endParaRPr lang="en-IN" noProof="0" smtClean="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997564616"/>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1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487873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2464120741"/>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97462233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557338144"/>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599017679"/>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3915135926"/>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619284276"/>
      </p:ext>
    </p:extLst>
  </p:cSld>
  <p:clrMapOvr>
    <a:masterClrMapping/>
  </p:clrMapOvr>
  <p:timing>
    <p:tnLst>
      <p:par>
        <p:cTn id="1" dur="indefinite" restart="never" nodeType="tmRoot"/>
      </p:par>
    </p:tnLst>
  </p:timing>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38057597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3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61588456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8311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5329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416876492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9925617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12442798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4029640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8468646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89939411"/>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0229837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33986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615252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30616588"/>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642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8658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5041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9433630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62590857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00172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942493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8504243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5099021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0698050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4117397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48864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1379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187390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9280496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27225075"/>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364558"/>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255310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3765839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50809648"/>
      </p:ext>
    </p:extLst>
  </p:cSld>
  <p:clrMapOvr>
    <a:masterClrMapping/>
  </p:clrMapOvr>
  <p:timing>
    <p:tnLst>
      <p:par>
        <p:cTn id="1" dur="indefinite" restart="never" nodeType="tmRoot"/>
      </p:par>
    </p:tnLst>
  </p:timing>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78737889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5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20941945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696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3613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15447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080671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21460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770178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96469514"/>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384564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1787877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74891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0395788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94457325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33082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7620454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18565177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3223187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266158674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3360029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264553760"/>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2266270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2467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375335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tags" Target="../tags/tag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vmlDrawing" Target="../drawings/vmlDrawing1.v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 Id="rId27" Type="http://schemas.openxmlformats.org/officeDocument/2006/relationships/tags" Target="../tags/tag7.xml"/><Relationship Id="rId30"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image" Target="../media/image10.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image" Target="../media/image4.sv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image" Target="../media/image10.pn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image" Target="../media/image4.svg"/><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1"/>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64" name="think-cell Slide" r:id="rId28" imgW="360" imgH="360" progId="">
                  <p:embed/>
                </p:oleObj>
              </mc:Choice>
              <mc:Fallback>
                <p:oleObj name="think-cell Slide" r:id="rId28" imgW="360" imgH="360" progId="">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2"/>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3"/>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4"/>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5"/>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6"/>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7"/>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30"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031380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226733538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66622427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9">
            <a:extLst>
              <a:ext uri="{96DAC541-7B7A-43D3-8B79-37D633B846F1}">
                <asvg:svgBlip xmlns:asvg="http://schemas.microsoft.com/office/drawing/2016/SVG/main" xmlns="" r:embed="rId30"/>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69397753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49" r:id="rId23"/>
    <p:sldLayoutId id="2147483750" r:id="rId24"/>
    <p:sldLayoutId id="2147483751" r:id="rId25"/>
    <p:sldLayoutId id="2147483752" r:id="rId26"/>
    <p:sldLayoutId id="2147483753" r:id="rId27"/>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47513565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hyperlink" Target="http://localhost:9090/" TargetMode="External"/><Relationship Id="rId2" Type="http://schemas.openxmlformats.org/officeDocument/2006/relationships/notesSlide" Target="../notesSlides/notesSlide15.xml"/><Relationship Id="rId1" Type="http://schemas.openxmlformats.org/officeDocument/2006/relationships/slideLayout" Target="../slideLayouts/slideLayout58.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hyperlink" Target="http://wildfly.org/downloads" TargetMode="External"/><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58.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2404873"/>
            <a:ext cx="3725949" cy="1110494"/>
          </a:xfrm>
        </p:spPr>
        <p:txBody>
          <a:bodyPr>
            <a:normAutofit/>
          </a:bodyPr>
          <a:lstStyle/>
          <a:p>
            <a:r>
              <a:rPr lang="en-US" sz="4400" b="0" dirty="0" smtClean="0">
                <a:solidFill>
                  <a:schemeClr val="tx1"/>
                </a:solidFill>
                <a:latin typeface="Candara" panose="020E0502030303020204" pitchFamily="34" charset="0"/>
                <a:ea typeface="ＭＳ Ｐゴシック" pitchFamily="34" charset="-128"/>
              </a:rPr>
              <a:t>Java Servlets </a:t>
            </a:r>
            <a:br>
              <a:rPr lang="en-US" sz="4400" b="0" dirty="0" smtClean="0">
                <a:solidFill>
                  <a:schemeClr val="tx1"/>
                </a:solidFill>
                <a:latin typeface="Candara" panose="020E0502030303020204" pitchFamily="34" charset="0"/>
                <a:ea typeface="ＭＳ Ｐゴシック" pitchFamily="34" charset="-128"/>
              </a:rPr>
            </a:br>
            <a:r>
              <a:rPr lang="en-US" sz="4400" dirty="0">
                <a:solidFill>
                  <a:schemeClr val="tx1"/>
                </a:solidFill>
                <a:latin typeface="Candara" panose="020E0502030303020204" pitchFamily="34" charset="0"/>
                <a:ea typeface="ＭＳ Ｐゴシック" pitchFamily="34" charset="-128"/>
              </a:rPr>
              <a:t/>
            </a:r>
            <a:br>
              <a:rPr lang="en-US" sz="4400" dirty="0">
                <a:solidFill>
                  <a:schemeClr val="tx1"/>
                </a:solidFill>
                <a:latin typeface="Candara" panose="020E0502030303020204" pitchFamily="34" charset="0"/>
                <a:ea typeface="ＭＳ Ｐゴシック" pitchFamily="34" charset="-128"/>
              </a:rPr>
            </a:br>
            <a:r>
              <a:rPr lang="en-US" sz="4400" b="0" dirty="0" smtClean="0">
                <a:solidFill>
                  <a:schemeClr val="tx1"/>
                </a:solidFill>
                <a:latin typeface="Candara" panose="020E0502030303020204" pitchFamily="34" charset="0"/>
                <a:ea typeface="ＭＳ Ｐゴシック" pitchFamily="34" charset="-128"/>
              </a:rPr>
              <a:t>3.0</a:t>
            </a:r>
            <a:r>
              <a:rPr lang="en-US" b="0" dirty="0" smtClean="0">
                <a:solidFill>
                  <a:schemeClr val="tx1"/>
                </a:solidFill>
                <a:ea typeface="ＭＳ Ｐゴシック" pitchFamily="34" charset="-128"/>
              </a:rPr>
              <a:t>	</a:t>
            </a:r>
            <a:r>
              <a:rPr lang="en-US" b="0" dirty="0" smtClean="0">
                <a:ea typeface="ＭＳ Ｐゴシック" pitchFamily="34" charset="-128"/>
              </a:rPr>
              <a:t>	</a:t>
            </a:r>
            <a:endParaRPr lang="en-US" b="0" dirty="0">
              <a:ea typeface="ＭＳ Ｐゴシック" pitchFamily="34" charset="-128"/>
            </a:endParaRPr>
          </a:p>
        </p:txBody>
      </p:sp>
      <p:sp>
        <p:nvSpPr>
          <p:cNvPr id="12" name="Subtitle 11"/>
          <p:cNvSpPr>
            <a:spLocks noGrp="1"/>
          </p:cNvSpPr>
          <p:nvPr>
            <p:ph type="subTitle" idx="1"/>
          </p:nvPr>
        </p:nvSpPr>
        <p:spPr>
          <a:xfrm>
            <a:off x="305991" y="3932560"/>
            <a:ext cx="3625929" cy="1223963"/>
          </a:xfrm>
        </p:spPr>
        <p:txBody>
          <a:bodyPr>
            <a:normAutofit/>
          </a:bodyPr>
          <a:lstStyle/>
          <a:p>
            <a:pPr algn="l"/>
            <a:endParaRPr lang="en-US" sz="2000" dirty="0" smtClean="0">
              <a:latin typeface="Candara" panose="020E0502030303020204" pitchFamily="34" charset="0"/>
              <a:ea typeface="ＭＳ Ｐゴシック" pitchFamily="34" charset="-128"/>
            </a:endParaRPr>
          </a:p>
          <a:p>
            <a:pPr algn="l"/>
            <a:r>
              <a:rPr lang="en-US" sz="2000" dirty="0" smtClean="0">
                <a:solidFill>
                  <a:schemeClr val="tx1"/>
                </a:solidFill>
                <a:latin typeface="Candara" panose="020E0502030303020204" pitchFamily="34" charset="0"/>
                <a:ea typeface="ＭＳ Ｐゴシック" pitchFamily="34" charset="-128"/>
              </a:rPr>
              <a:t>Lesson 02: Working with </a:t>
            </a:r>
            <a:r>
              <a:rPr lang="en-US" sz="2000" dirty="0" err="1" smtClean="0">
                <a:solidFill>
                  <a:schemeClr val="tx1"/>
                </a:solidFill>
                <a:latin typeface="Candara" panose="020E0502030303020204" pitchFamily="34" charset="0"/>
                <a:ea typeface="ＭＳ Ｐゴシック" pitchFamily="34" charset="-128"/>
              </a:rPr>
              <a:t>WildFly</a:t>
            </a:r>
            <a:r>
              <a:rPr lang="en-US" sz="2000" dirty="0" smtClean="0">
                <a:solidFill>
                  <a:schemeClr val="tx1"/>
                </a:solidFill>
                <a:latin typeface="Candara" panose="020E0502030303020204" pitchFamily="34" charset="0"/>
                <a:ea typeface="ＭＳ Ｐゴシック" pitchFamily="34" charset="-128"/>
              </a:rPr>
              <a:t>          </a:t>
            </a:r>
          </a:p>
          <a:p>
            <a:pPr algn="l"/>
            <a:endParaRPr lang="en-US" sz="2000" dirty="0">
              <a:solidFill>
                <a:schemeClr val="tx1"/>
              </a:solidFill>
              <a:latin typeface="Candara" panose="020E0502030303020204" pitchFamily="34" charset="0"/>
              <a:ea typeface="ＭＳ Ｐゴシック" pitchFamily="34" charset="-128"/>
            </a:endParaRPr>
          </a:p>
          <a:p>
            <a:pPr algn="l"/>
            <a:r>
              <a:rPr lang="en-US" sz="2000" dirty="0" smtClean="0">
                <a:solidFill>
                  <a:schemeClr val="tx1"/>
                </a:solidFill>
                <a:latin typeface="Candara" panose="020E0502030303020204" pitchFamily="34" charset="0"/>
                <a:ea typeface="ＭＳ Ｐゴシック" pitchFamily="34" charset="-128"/>
              </a:rPr>
              <a:t>8.x </a:t>
            </a:r>
            <a:endParaRPr lang="en-US" sz="2000" dirty="0">
              <a:solidFill>
                <a:schemeClr val="tx1"/>
              </a:solidFill>
              <a:latin typeface="Candara" panose="020E0502030303020204" pitchFamily="34" charset="0"/>
              <a:ea typeface="ＭＳ Ｐゴシック" pitchFamily="34"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2.3: Deploying the Web Application on </a:t>
            </a:r>
            <a:r>
              <a:rPr lang="en-US" sz="1200" dirty="0" err="1"/>
              <a:t>Wildfly</a:t>
            </a:r>
            <a:r>
              <a:rPr lang="en-US" sz="1200" dirty="0"/>
              <a:t> </a:t>
            </a:r>
            <a:br>
              <a:rPr lang="en-US" sz="1200" dirty="0"/>
            </a:br>
            <a:r>
              <a:rPr lang="en-US" sz="2000" dirty="0"/>
              <a:t>Using </a:t>
            </a:r>
            <a:r>
              <a:rPr lang="en-US" sz="2000" dirty="0" err="1"/>
              <a:t>WildFly</a:t>
            </a:r>
            <a:r>
              <a:rPr lang="en-US" sz="2000" dirty="0"/>
              <a:t> in Eclipse environment</a:t>
            </a:r>
          </a:p>
        </p:txBody>
      </p:sp>
      <p:sp>
        <p:nvSpPr>
          <p:cNvPr id="4" name="Content Placeholder 3"/>
          <p:cNvSpPr>
            <a:spLocks noGrp="1"/>
          </p:cNvSpPr>
          <p:nvPr>
            <p:ph idx="1"/>
          </p:nvPr>
        </p:nvSpPr>
        <p:spPr/>
        <p:txBody>
          <a:bodyPr>
            <a:normAutofit/>
          </a:bodyPr>
          <a:lstStyle/>
          <a:p>
            <a:r>
              <a:rPr lang="en-US" sz="1800" dirty="0"/>
              <a:t>Select </a:t>
            </a:r>
            <a:r>
              <a:rPr lang="en-US" sz="1800" dirty="0" err="1"/>
              <a:t>WildFly</a:t>
            </a:r>
            <a:r>
              <a:rPr lang="en-US" sz="1800" dirty="0"/>
              <a:t> </a:t>
            </a:r>
            <a:r>
              <a:rPr lang="en-US" sz="1800" dirty="0" smtClean="0"/>
              <a:t>folder</a:t>
            </a:r>
            <a:endParaRPr lang="en-US" sz="1800"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448" y="1981090"/>
            <a:ext cx="5396675" cy="4140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2.3: Deploying the Web Application on </a:t>
            </a:r>
            <a:r>
              <a:rPr lang="en-US" sz="1200" dirty="0" err="1"/>
              <a:t>Wildfly</a:t>
            </a:r>
            <a:r>
              <a:rPr lang="en-US" sz="1200" dirty="0"/>
              <a:t> </a:t>
            </a:r>
            <a:r>
              <a:rPr lang="en-US" sz="1200" dirty="0" smtClean="0"/>
              <a:t/>
            </a:r>
            <a:br>
              <a:rPr lang="en-US" sz="1200" dirty="0" smtClean="0"/>
            </a:br>
            <a:r>
              <a:rPr lang="en-US" sz="2000" dirty="0" smtClean="0"/>
              <a:t>Using </a:t>
            </a:r>
            <a:r>
              <a:rPr lang="en-US" sz="2000" dirty="0" err="1"/>
              <a:t>WildFly</a:t>
            </a:r>
            <a:r>
              <a:rPr lang="en-US" sz="2000" dirty="0"/>
              <a:t> in Eclipse environment</a:t>
            </a:r>
          </a:p>
        </p:txBody>
      </p:sp>
      <p:sp>
        <p:nvSpPr>
          <p:cNvPr id="27651" name="Rectangle 3"/>
          <p:cNvSpPr>
            <a:spLocks noGrp="1"/>
          </p:cNvSpPr>
          <p:nvPr>
            <p:ph idx="1"/>
          </p:nvPr>
        </p:nvSpPr>
        <p:spPr/>
        <p:txBody>
          <a:bodyPr>
            <a:normAutofit/>
          </a:bodyPr>
          <a:lstStyle/>
          <a:p>
            <a:r>
              <a:rPr lang="en-US" sz="1800" dirty="0" smtClean="0"/>
              <a:t>Click Next &gt; Next &gt; on this screen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39" y="1831263"/>
            <a:ext cx="5735950" cy="4245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2.3: Deploying the Web Application on </a:t>
            </a:r>
            <a:r>
              <a:rPr lang="en-US" sz="1200" dirty="0" err="1"/>
              <a:t>Wildfly</a:t>
            </a:r>
            <a:r>
              <a:rPr lang="en-US" b="1" dirty="0"/>
              <a:t/>
            </a:r>
            <a:br>
              <a:rPr lang="en-US" b="1" dirty="0"/>
            </a:br>
            <a:r>
              <a:rPr lang="en-US" sz="2000" dirty="0"/>
              <a:t>Using </a:t>
            </a:r>
            <a:r>
              <a:rPr lang="en-US" sz="2000" dirty="0" err="1"/>
              <a:t>WildFly</a:t>
            </a:r>
            <a:r>
              <a:rPr lang="en-US" sz="2000" dirty="0"/>
              <a:t> in Eclipse environment</a:t>
            </a:r>
          </a:p>
        </p:txBody>
      </p:sp>
      <p:sp>
        <p:nvSpPr>
          <p:cNvPr id="27651" name="Rectangle 3"/>
          <p:cNvSpPr>
            <a:spLocks noGrp="1"/>
          </p:cNvSpPr>
          <p:nvPr>
            <p:ph idx="1"/>
          </p:nvPr>
        </p:nvSpPr>
        <p:spPr/>
        <p:txBody>
          <a:bodyPr>
            <a:normAutofit/>
          </a:bodyPr>
          <a:lstStyle/>
          <a:p>
            <a:r>
              <a:rPr lang="en-US" sz="1800" dirty="0" smtClean="0"/>
              <a:t>Click on check box for web.xml and then on Finish</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449" y="1902380"/>
            <a:ext cx="6595157" cy="4236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81051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56" y="1398193"/>
            <a:ext cx="8040915" cy="4822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sz="1200" dirty="0"/>
              <a:t>2.3: Deploying the Web Application on </a:t>
            </a:r>
            <a:r>
              <a:rPr lang="en-US" sz="1200" dirty="0" err="1"/>
              <a:t>Wildfly</a:t>
            </a:r>
            <a:r>
              <a:rPr lang="en-US" sz="1200" dirty="0"/>
              <a:t> </a:t>
            </a:r>
            <a:r>
              <a:rPr lang="en-US" sz="1200" dirty="0" smtClean="0"/>
              <a:t/>
            </a:r>
            <a:br>
              <a:rPr lang="en-US" sz="1200" dirty="0" smtClean="0"/>
            </a:br>
            <a:r>
              <a:rPr lang="en-US" sz="2000" dirty="0" smtClean="0"/>
              <a:t>Using </a:t>
            </a:r>
            <a:r>
              <a:rPr lang="en-US" sz="2000" dirty="0" err="1"/>
              <a:t>WildFly</a:t>
            </a:r>
            <a:r>
              <a:rPr lang="en-US" sz="2000" dirty="0"/>
              <a:t> in Eclipse environment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67" y="1362608"/>
            <a:ext cx="8350062" cy="4789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sz="1200" dirty="0"/>
              <a:t>2.3: Deploying the Web Application on </a:t>
            </a:r>
            <a:r>
              <a:rPr lang="en-US" sz="1200" dirty="0" err="1"/>
              <a:t>Wildfly</a:t>
            </a:r>
            <a:r>
              <a:rPr lang="en-US" dirty="0"/>
              <a:t/>
            </a:r>
            <a:br>
              <a:rPr lang="en-US" dirty="0"/>
            </a:br>
            <a:r>
              <a:rPr lang="en-US" sz="2000" dirty="0"/>
              <a:t>Using </a:t>
            </a:r>
            <a:r>
              <a:rPr lang="en-US" sz="2000" dirty="0" err="1"/>
              <a:t>WildFly</a:t>
            </a:r>
            <a:r>
              <a:rPr lang="en-US" sz="2000" dirty="0"/>
              <a:t> in Eclipse environment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a:t>2.3: Deploying the Web Application on </a:t>
            </a:r>
            <a:r>
              <a:rPr lang="en-US" sz="1200" dirty="0" err="1"/>
              <a:t>Wildfly</a:t>
            </a:r>
            <a:r>
              <a:rPr lang="en-US" sz="1200" dirty="0"/>
              <a:t> </a:t>
            </a:r>
            <a:r>
              <a:rPr lang="en-US" sz="1200" dirty="0" smtClean="0"/>
              <a:t/>
            </a:r>
            <a:br>
              <a:rPr lang="en-US" sz="1200" dirty="0" smtClean="0"/>
            </a:br>
            <a:r>
              <a:rPr lang="en-US" sz="2000" dirty="0" err="1" smtClean="0"/>
              <a:t>WildFly</a:t>
            </a:r>
            <a:r>
              <a:rPr lang="en-US" sz="2000" dirty="0" smtClean="0"/>
              <a:t> </a:t>
            </a:r>
            <a:r>
              <a:rPr lang="en-US" sz="2000" dirty="0"/>
              <a:t>-  Home  Page</a:t>
            </a:r>
          </a:p>
        </p:txBody>
      </p:sp>
      <p:sp>
        <p:nvSpPr>
          <p:cNvPr id="22531" name="Rectangle 3"/>
          <p:cNvSpPr>
            <a:spLocks noGrp="1"/>
          </p:cNvSpPr>
          <p:nvPr>
            <p:ph idx="1"/>
          </p:nvPr>
        </p:nvSpPr>
        <p:spPr>
          <a:xfrm>
            <a:off x="298516" y="1344168"/>
            <a:ext cx="8845484" cy="4839419"/>
          </a:xfrm>
          <a:noFill/>
        </p:spPr>
        <p:txBody>
          <a:bodyPr>
            <a:normAutofit/>
          </a:bodyPr>
          <a:lstStyle/>
          <a:p>
            <a:endParaRPr lang="en-US" sz="1800" dirty="0" smtClean="0"/>
          </a:p>
          <a:p>
            <a:r>
              <a:rPr lang="en-US" sz="1800" dirty="0" smtClean="0"/>
              <a:t>Start the WildFly server</a:t>
            </a:r>
          </a:p>
          <a:p>
            <a:r>
              <a:rPr lang="en-US" sz="1800" dirty="0" smtClean="0"/>
              <a:t>The home page of WildFly can be accessed by specifying the URL </a:t>
            </a:r>
            <a:r>
              <a:rPr lang="en-US" sz="1800" dirty="0" smtClean="0">
                <a:hlinkClick r:id="rId3"/>
              </a:rPr>
              <a:t>http://localhost:9090</a:t>
            </a:r>
            <a:r>
              <a:rPr lang="en-US" sz="1800" dirty="0" smtClean="0"/>
              <a:t>. </a:t>
            </a:r>
          </a:p>
          <a:p>
            <a:r>
              <a:rPr lang="en-US" sz="1800" dirty="0" smtClean="0"/>
              <a:t>The home page can be seen</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627" y="3067652"/>
            <a:ext cx="7506269" cy="3115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77345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Summary</a:t>
            </a:r>
          </a:p>
        </p:txBody>
      </p:sp>
      <p:sp>
        <p:nvSpPr>
          <p:cNvPr id="31747" name="Rectangle 3"/>
          <p:cNvSpPr>
            <a:spLocks noGrp="1"/>
          </p:cNvSpPr>
          <p:nvPr>
            <p:ph idx="1"/>
          </p:nvPr>
        </p:nvSpPr>
        <p:spPr>
          <a:xfrm>
            <a:off x="234508" y="1268416"/>
            <a:ext cx="6887389" cy="4842670"/>
          </a:xfrm>
          <a:noFill/>
        </p:spPr>
        <p:txBody>
          <a:bodyPr/>
          <a:lstStyle/>
          <a:p>
            <a:endParaRPr lang="en-US" sz="1800" dirty="0" smtClean="0"/>
          </a:p>
          <a:p>
            <a:r>
              <a:rPr lang="en-US" sz="1800" dirty="0" smtClean="0"/>
              <a:t>Installing WildFly</a:t>
            </a:r>
          </a:p>
          <a:p>
            <a:r>
              <a:rPr lang="en-US" sz="1800" dirty="0" smtClean="0"/>
              <a:t>Accessing the WildFly Homepage</a:t>
            </a:r>
          </a:p>
          <a:p>
            <a:endParaRPr lang="en-US"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Review Questions</a:t>
            </a:r>
          </a:p>
        </p:txBody>
      </p:sp>
      <p:sp>
        <p:nvSpPr>
          <p:cNvPr id="32771" name="Rectangle 3"/>
          <p:cNvSpPr>
            <a:spLocks noGrp="1"/>
          </p:cNvSpPr>
          <p:nvPr>
            <p:ph idx="1"/>
          </p:nvPr>
        </p:nvSpPr>
        <p:spPr>
          <a:noFill/>
        </p:spPr>
        <p:txBody>
          <a:bodyPr/>
          <a:lstStyle/>
          <a:p>
            <a:pPr marL="457200" indent="-457200"/>
            <a:r>
              <a:rPr lang="en-US" sz="1800" dirty="0" smtClean="0"/>
              <a:t>Question 1: If an independent instance of WildFly required then which mode should be selected</a:t>
            </a:r>
          </a:p>
          <a:p>
            <a:pPr marL="457200" indent="-457200"/>
            <a:endParaRPr lang="en-US" sz="1800" dirty="0" smtClean="0"/>
          </a:p>
          <a:p>
            <a:pPr marL="838200" lvl="1" indent="-381000"/>
            <a:r>
              <a:rPr lang="en-US" sz="1600" dirty="0" smtClean="0"/>
              <a:t>Option 1: Basic</a:t>
            </a:r>
          </a:p>
          <a:p>
            <a:pPr marL="838200" lvl="1" indent="-381000"/>
            <a:r>
              <a:rPr lang="en-US" sz="1600" dirty="0" smtClean="0"/>
              <a:t>Option 2: Domain</a:t>
            </a:r>
          </a:p>
          <a:p>
            <a:pPr marL="838200" lvl="1" indent="-381000"/>
            <a:r>
              <a:rPr lang="en-US" sz="1600" dirty="0" smtClean="0"/>
              <a:t>Option 3: Standalone</a:t>
            </a:r>
          </a:p>
          <a:p>
            <a:pPr marL="838200" lvl="1" indent="-381000"/>
            <a:r>
              <a:rPr lang="en-US" sz="1600" dirty="0" smtClean="0"/>
              <a:t>Option 4: None of the above</a:t>
            </a:r>
          </a:p>
          <a:p>
            <a:pPr marL="838200" lvl="1" indent="-381000"/>
            <a:endParaRPr lang="en-US" sz="1600" dirty="0" smtClean="0"/>
          </a:p>
          <a:p>
            <a:pPr marL="457200" indent="-457200"/>
            <a:r>
              <a:rPr lang="en-US" sz="1800" dirty="0" smtClean="0"/>
              <a:t>Question 2: All configuration information for running the server is located here and it is single place for configuration modifications for the standalone server </a:t>
            </a:r>
          </a:p>
          <a:p>
            <a:pPr marL="457200" indent="-457200"/>
            <a:endParaRPr lang="en-US" sz="1800" dirty="0" smtClean="0"/>
          </a:p>
          <a:p>
            <a:pPr marL="838200" lvl="1" indent="-381000"/>
            <a:r>
              <a:rPr lang="en-US" sz="1600" dirty="0" smtClean="0"/>
              <a:t>Option 1: data</a:t>
            </a:r>
          </a:p>
          <a:p>
            <a:pPr marL="838200" lvl="1" indent="-381000"/>
            <a:r>
              <a:rPr lang="en-US" sz="1600" dirty="0" smtClean="0"/>
              <a:t>Option 2: configuration </a:t>
            </a:r>
          </a:p>
          <a:p>
            <a:pPr marL="838200" lvl="1" indent="-381000"/>
            <a:r>
              <a:rPr lang="en-US" sz="1600" dirty="0" smtClean="0"/>
              <a:t>Option 3: log</a:t>
            </a:r>
          </a:p>
          <a:p>
            <a:pPr marL="838200" lvl="1" indent="-381000"/>
            <a:r>
              <a:rPr lang="en-US" sz="1600" dirty="0" smtClean="0"/>
              <a:t>Option 4: </a:t>
            </a:r>
            <a:r>
              <a:rPr lang="en-US" sz="1600" dirty="0" err="1" smtClean="0"/>
              <a:t>conf</a:t>
            </a:r>
            <a:endParaRPr lang="en-US" sz="1600"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Lesson Objectives</a:t>
            </a:r>
          </a:p>
        </p:txBody>
      </p:sp>
      <p:sp>
        <p:nvSpPr>
          <p:cNvPr id="4099" name="Rectangle 3"/>
          <p:cNvSpPr>
            <a:spLocks noGrp="1"/>
          </p:cNvSpPr>
          <p:nvPr>
            <p:ph idx="1"/>
          </p:nvPr>
        </p:nvSpPr>
        <p:spPr/>
        <p:txBody>
          <a:bodyPr>
            <a:normAutofit/>
          </a:bodyPr>
          <a:lstStyle/>
          <a:p>
            <a:endParaRPr lang="en-US" sz="1800" dirty="0" smtClean="0"/>
          </a:p>
          <a:p>
            <a:r>
              <a:rPr lang="en-US" sz="1800" dirty="0" smtClean="0"/>
              <a:t>Configuring the Server with Eclipse Luna ( 4.4.x )</a:t>
            </a:r>
          </a:p>
          <a:p>
            <a:r>
              <a:rPr lang="en-US" sz="1800" dirty="0" smtClean="0"/>
              <a:t>Understanding the Directory Structure</a:t>
            </a:r>
            <a:endParaRPr lang="en-US" sz="1800" dirty="0"/>
          </a:p>
          <a:p>
            <a:r>
              <a:rPr lang="en-US" sz="1800" dirty="0" smtClean="0"/>
              <a:t>Deploying the Web Application on </a:t>
            </a:r>
            <a:r>
              <a:rPr lang="en-US" sz="1800" dirty="0" err="1" smtClean="0"/>
              <a:t>Wildfly</a:t>
            </a:r>
            <a:endParaRPr lang="en-US" sz="1800"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2.1: Configuring the Server with Eclipse Luna ( 4.4.x)</a:t>
            </a:r>
            <a:r>
              <a:rPr lang="en-US" dirty="0"/>
              <a:t/>
            </a:r>
            <a:br>
              <a:rPr lang="en-US" dirty="0"/>
            </a:br>
            <a:r>
              <a:rPr lang="en-US" sz="2000" dirty="0"/>
              <a:t>Steps for installing </a:t>
            </a:r>
            <a:r>
              <a:rPr lang="en-US" sz="2000" dirty="0" err="1"/>
              <a:t>WildFly</a:t>
            </a:r>
            <a:endParaRPr lang="en-US" sz="2000" dirty="0"/>
          </a:p>
        </p:txBody>
      </p:sp>
      <p:sp>
        <p:nvSpPr>
          <p:cNvPr id="10243" name="Rectangle 3"/>
          <p:cNvSpPr>
            <a:spLocks noGrp="1"/>
          </p:cNvSpPr>
          <p:nvPr>
            <p:ph idx="1"/>
          </p:nvPr>
        </p:nvSpPr>
        <p:spPr>
          <a:xfrm>
            <a:off x="298516" y="1339318"/>
            <a:ext cx="8845484" cy="4643751"/>
          </a:xfrm>
        </p:spPr>
        <p:txBody>
          <a:bodyPr/>
          <a:lstStyle/>
          <a:p>
            <a:endParaRPr lang="en-US" sz="1800" dirty="0" smtClean="0"/>
          </a:p>
          <a:p>
            <a:r>
              <a:rPr lang="en-US" sz="1800" dirty="0" smtClean="0"/>
              <a:t>Steps for installing </a:t>
            </a:r>
            <a:r>
              <a:rPr lang="en-US" sz="1800" dirty="0" err="1" smtClean="0"/>
              <a:t>WildFly</a:t>
            </a:r>
            <a:endParaRPr lang="en-US" sz="1800" dirty="0" smtClean="0"/>
          </a:p>
          <a:p>
            <a:endParaRPr lang="en-US" sz="1800" dirty="0" smtClean="0"/>
          </a:p>
          <a:p>
            <a:pPr lvl="1"/>
            <a:r>
              <a:rPr lang="en-US" sz="1600" dirty="0" smtClean="0"/>
              <a:t>Require JDK 7 or Higher </a:t>
            </a:r>
          </a:p>
          <a:p>
            <a:pPr lvl="1"/>
            <a:r>
              <a:rPr lang="en-US" sz="1600" dirty="0" smtClean="0"/>
              <a:t>Set the JAVA_HOME environment variable to the location of JDK 7 or higher or this could be done by setting the path variable.</a:t>
            </a:r>
          </a:p>
          <a:p>
            <a:pPr lvl="1"/>
            <a:endParaRPr lang="en-US" sz="1600" dirty="0" smtClean="0"/>
          </a:p>
          <a:p>
            <a:r>
              <a:rPr lang="en-US" sz="1800" dirty="0" smtClean="0"/>
              <a:t>Identify the drive/location on the system for installing WildFly</a:t>
            </a:r>
          </a:p>
          <a:p>
            <a:endParaRPr lang="en-US" sz="1800"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2.1: Configuring the Server with Eclipse Luna ( 4.4.x)</a:t>
            </a:r>
            <a:br>
              <a:rPr lang="en-US" sz="1200" dirty="0"/>
            </a:br>
            <a:r>
              <a:rPr lang="en-US" sz="2000" dirty="0" err="1" smtClean="0"/>
              <a:t>WildFly</a:t>
            </a:r>
            <a:r>
              <a:rPr lang="en-US" sz="2000" dirty="0" smtClean="0"/>
              <a:t> </a:t>
            </a:r>
            <a:r>
              <a:rPr lang="en-US" sz="2000" dirty="0"/>
              <a:t>installable</a:t>
            </a:r>
          </a:p>
        </p:txBody>
      </p:sp>
      <p:sp>
        <p:nvSpPr>
          <p:cNvPr id="4" name="Content Placeholder 3"/>
          <p:cNvSpPr>
            <a:spLocks noGrp="1"/>
          </p:cNvSpPr>
          <p:nvPr>
            <p:ph idx="1"/>
          </p:nvPr>
        </p:nvSpPr>
        <p:spPr>
          <a:xfrm>
            <a:off x="298516" y="1481328"/>
            <a:ext cx="8613472" cy="4657189"/>
          </a:xfrm>
        </p:spPr>
        <p:txBody>
          <a:bodyPr/>
          <a:lstStyle/>
          <a:p>
            <a:r>
              <a:rPr lang="en-US" sz="1800" dirty="0"/>
              <a:t>Download </a:t>
            </a:r>
            <a:r>
              <a:rPr lang="en-US" sz="1800" dirty="0" err="1"/>
              <a:t>WildFly</a:t>
            </a:r>
            <a:endParaRPr lang="en-US" sz="1800" dirty="0"/>
          </a:p>
          <a:p>
            <a:pPr lvl="1"/>
            <a:r>
              <a:rPr lang="en-US" sz="1600" dirty="0"/>
              <a:t>Latest version can be downloaded </a:t>
            </a:r>
            <a:r>
              <a:rPr lang="en-US" sz="1600" dirty="0" smtClean="0"/>
              <a:t>from </a:t>
            </a:r>
            <a:r>
              <a:rPr lang="en-US" sz="1600" dirty="0">
                <a:hlinkClick r:id="rId3"/>
              </a:rPr>
              <a:t>http://</a:t>
            </a:r>
            <a:r>
              <a:rPr lang="en-US" sz="1600" dirty="0" smtClean="0">
                <a:hlinkClick r:id="rId3"/>
              </a:rPr>
              <a:t>wildfly.org/downloads</a:t>
            </a:r>
            <a:r>
              <a:rPr lang="en-US" sz="1600" dirty="0" smtClean="0"/>
              <a:t> </a:t>
            </a:r>
            <a:endParaRPr lang="en-US" sz="1600" dirty="0"/>
          </a:p>
          <a:p>
            <a:pPr lvl="1"/>
            <a:r>
              <a:rPr lang="en-US" sz="1600" dirty="0"/>
              <a:t>The zip version can be downloaded from </a:t>
            </a:r>
            <a:r>
              <a:rPr lang="en-US" sz="1600" dirty="0" smtClean="0"/>
              <a:t>here</a:t>
            </a:r>
          </a:p>
          <a:p>
            <a:pPr marL="3572" lvl="1" indent="0">
              <a:buNone/>
            </a:pPr>
            <a:endParaRPr lang="en-US" sz="1600" dirty="0"/>
          </a:p>
          <a:p>
            <a:r>
              <a:rPr lang="en-US" sz="1800" dirty="0"/>
              <a:t>Basic installation : Extracting the contents of the archive to an appropriate location </a:t>
            </a:r>
            <a:r>
              <a:rPr lang="en-US" sz="1800" dirty="0" smtClean="0"/>
              <a:t>identified</a:t>
            </a:r>
          </a:p>
          <a:p>
            <a:endParaRPr lang="en-US" sz="1800" dirty="0"/>
          </a:p>
          <a:p>
            <a:r>
              <a:rPr lang="en-US" sz="1800" dirty="0"/>
              <a:t>Follow below steps for </a:t>
            </a:r>
            <a:r>
              <a:rPr lang="en-US" sz="1800" dirty="0" err="1"/>
              <a:t>Wildfly</a:t>
            </a:r>
            <a:r>
              <a:rPr lang="en-US" sz="1800" dirty="0"/>
              <a:t> Eclipse Plugin</a:t>
            </a:r>
            <a:r>
              <a:rPr lang="en-US" sz="1800" dirty="0" smtClean="0"/>
              <a:t>:</a:t>
            </a:r>
          </a:p>
          <a:p>
            <a:endParaRPr lang="en-US" sz="1800" dirty="0"/>
          </a:p>
          <a:p>
            <a:pPr lvl="1"/>
            <a:r>
              <a:rPr lang="en-US" sz="1600" dirty="0"/>
              <a:t>Select "Help-&gt;Eclipse Marketplace..." from the Eclipse menu bar. Choose "Eclipse Marketplace" if prompted for a marketplace catalog.</a:t>
            </a:r>
          </a:p>
          <a:p>
            <a:pPr lvl="1"/>
            <a:r>
              <a:rPr lang="en-US" sz="1600" dirty="0"/>
              <a:t>Search for "</a:t>
            </a:r>
            <a:r>
              <a:rPr lang="en-US" sz="1600" dirty="0" err="1"/>
              <a:t>JBoss</a:t>
            </a:r>
            <a:r>
              <a:rPr lang="en-US" sz="1600" dirty="0"/>
              <a:t> Tools" and install </a:t>
            </a:r>
            <a:r>
              <a:rPr lang="en-US" sz="1600" dirty="0" err="1"/>
              <a:t>JBoss</a:t>
            </a:r>
            <a:r>
              <a:rPr lang="en-US" sz="1600" dirty="0"/>
              <a:t> Tools (Luna), version 4.2.x.</a:t>
            </a:r>
          </a:p>
          <a:p>
            <a:pPr lvl="1"/>
            <a:r>
              <a:rPr lang="en-US" sz="1600" dirty="0"/>
              <a:t>Wait until "Calculating requirements..." has finished and make sure that all features are checked, then confirm.</a:t>
            </a:r>
          </a:p>
          <a:p>
            <a:pPr lvl="1"/>
            <a:r>
              <a:rPr lang="en-US" sz="1600" dirty="0"/>
              <a:t>Accept the license agreements and click "Finish".</a:t>
            </a:r>
          </a:p>
          <a:p>
            <a:endParaRPr lang="en-US" dirty="0"/>
          </a:p>
          <a:p>
            <a:endParaRPr lang="en-US" dirty="0"/>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2.2: Understanding the Directory Structure</a:t>
            </a:r>
            <a:r>
              <a:rPr lang="en-US" dirty="0"/>
              <a:t/>
            </a:r>
            <a:br>
              <a:rPr lang="en-US" dirty="0"/>
            </a:br>
            <a:r>
              <a:rPr lang="en-US" sz="2000" dirty="0" err="1"/>
              <a:t>WildFly</a:t>
            </a:r>
            <a:r>
              <a:rPr lang="en-US" sz="2000" dirty="0"/>
              <a:t> Directory Structure</a:t>
            </a:r>
          </a:p>
        </p:txBody>
      </p:sp>
      <p:sp>
        <p:nvSpPr>
          <p:cNvPr id="4" name="Content Placeholder 3"/>
          <p:cNvSpPr>
            <a:spLocks noGrp="1"/>
          </p:cNvSpPr>
          <p:nvPr>
            <p:ph idx="1"/>
          </p:nvPr>
        </p:nvSpPr>
        <p:spPr>
          <a:xfrm>
            <a:off x="298516" y="1494766"/>
            <a:ext cx="8845484" cy="878211"/>
          </a:xfrm>
        </p:spPr>
        <p:txBody>
          <a:bodyPr>
            <a:normAutofit/>
          </a:bodyPr>
          <a:lstStyle/>
          <a:p>
            <a:r>
              <a:rPr lang="en-US" sz="1800" dirty="0" err="1"/>
              <a:t>WildFly</a:t>
            </a:r>
            <a:r>
              <a:rPr lang="en-US" sz="1800" dirty="0"/>
              <a:t> server directory </a:t>
            </a:r>
            <a:r>
              <a:rPr lang="en-US" sz="1800" dirty="0" smtClean="0"/>
              <a:t>structure</a:t>
            </a:r>
            <a:endParaRPr lang="en-US" sz="1800" dirty="0"/>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2209200"/>
            <a:ext cx="8305800" cy="394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2.2: Understanding the Directory Structure</a:t>
            </a:r>
            <a:br>
              <a:rPr lang="en-US" sz="1200" dirty="0"/>
            </a:br>
            <a:r>
              <a:rPr lang="en-US" sz="2000" dirty="0" err="1" smtClean="0"/>
              <a:t>WildFly</a:t>
            </a:r>
            <a:r>
              <a:rPr lang="en-US" sz="2000" dirty="0" smtClean="0"/>
              <a:t> </a:t>
            </a:r>
            <a:r>
              <a:rPr lang="en-US" sz="2000" dirty="0"/>
              <a:t>Directory Structure</a:t>
            </a:r>
          </a:p>
        </p:txBody>
      </p:sp>
      <p:sp>
        <p:nvSpPr>
          <p:cNvPr id="13315" name="Rectangle 3"/>
          <p:cNvSpPr>
            <a:spLocks noGrp="1"/>
          </p:cNvSpPr>
          <p:nvPr>
            <p:ph idx="1"/>
          </p:nvPr>
        </p:nvSpPr>
        <p:spPr/>
        <p:txBody>
          <a:bodyPr/>
          <a:lstStyle/>
          <a:p>
            <a:r>
              <a:rPr lang="en-US" sz="1800" dirty="0"/>
              <a:t>Standalone Directory </a:t>
            </a:r>
            <a:r>
              <a:rPr lang="en-US" sz="1800" dirty="0" smtClean="0"/>
              <a:t>Structure</a:t>
            </a:r>
          </a:p>
          <a:p>
            <a:pPr marL="0" indent="0">
              <a:buNone/>
            </a:pPr>
            <a:endParaRPr lang="en-US" sz="1800" dirty="0"/>
          </a:p>
          <a:p>
            <a:r>
              <a:rPr lang="en-US" sz="1800" b="0" dirty="0"/>
              <a:t>In "</a:t>
            </a:r>
            <a:r>
              <a:rPr lang="en-US" sz="1800" i="1" dirty="0"/>
              <a:t>standalone</a:t>
            </a:r>
            <a:r>
              <a:rPr lang="en-US" sz="1800" b="0" dirty="0"/>
              <a:t>" mode each WildFly 8 server instance is an independent </a:t>
            </a:r>
            <a:r>
              <a:rPr lang="en-US" sz="1800" b="0" dirty="0" smtClean="0"/>
              <a:t>process. </a:t>
            </a:r>
            <a:r>
              <a:rPr lang="en-US" sz="1800" b="0" dirty="0"/>
              <a:t>The configuration files, deployment content and writable areas used by the single standalone server run from a WildFly </a:t>
            </a:r>
            <a:r>
              <a:rPr lang="en-US" sz="1800" b="0" dirty="0" smtClean="0"/>
              <a:t>installation.</a:t>
            </a:r>
            <a:endParaRPr lang="en-US" sz="1800" b="0" dirty="0"/>
          </a:p>
          <a:p>
            <a:endParaRPr lang="en-US"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2.2: Understanding the Directory Structure</a:t>
            </a:r>
            <a:br>
              <a:rPr lang="en-US" sz="1200" dirty="0"/>
            </a:br>
            <a:r>
              <a:rPr lang="en-US" sz="2000" dirty="0" err="1" smtClean="0"/>
              <a:t>WildFly</a:t>
            </a:r>
            <a:r>
              <a:rPr lang="en-US" sz="2000" dirty="0" smtClean="0"/>
              <a:t> </a:t>
            </a:r>
            <a:r>
              <a:rPr lang="en-US" sz="2000" dirty="0"/>
              <a:t>Configurations</a:t>
            </a:r>
          </a:p>
        </p:txBody>
      </p:sp>
      <p:sp>
        <p:nvSpPr>
          <p:cNvPr id="4" name="Content Placeholder 3"/>
          <p:cNvSpPr>
            <a:spLocks noGrp="1"/>
          </p:cNvSpPr>
          <p:nvPr>
            <p:ph idx="1"/>
          </p:nvPr>
        </p:nvSpPr>
        <p:spPr/>
        <p:txBody>
          <a:bodyPr/>
          <a:lstStyle/>
          <a:p>
            <a:r>
              <a:rPr lang="en-US" sz="1800" dirty="0"/>
              <a:t>Standalone Server </a:t>
            </a:r>
            <a:r>
              <a:rPr lang="en-US" sz="1800" dirty="0" smtClean="0"/>
              <a:t>Configurations</a:t>
            </a:r>
          </a:p>
          <a:p>
            <a:endParaRPr lang="en-US" sz="1800" dirty="0"/>
          </a:p>
          <a:p>
            <a:pPr lvl="1"/>
            <a:r>
              <a:rPr lang="en-US" sz="1600" dirty="0"/>
              <a:t>standalone.xml (default)</a:t>
            </a:r>
          </a:p>
          <a:p>
            <a:pPr lvl="2"/>
            <a:r>
              <a:rPr lang="en-US" sz="1400" dirty="0"/>
              <a:t>Java Enterprise Edition 7 web profile certified configuration with the required </a:t>
            </a:r>
            <a:r>
              <a:rPr lang="en-US" sz="1400" dirty="0" smtClean="0"/>
              <a:t>technologies</a:t>
            </a:r>
          </a:p>
          <a:p>
            <a:pPr lvl="2"/>
            <a:endParaRPr lang="en-US" sz="1400" dirty="0"/>
          </a:p>
          <a:p>
            <a:pPr lvl="1"/>
            <a:r>
              <a:rPr lang="en-US" sz="1600" dirty="0"/>
              <a:t>standalone-ha.xml</a:t>
            </a:r>
          </a:p>
          <a:p>
            <a:pPr lvl="2"/>
            <a:r>
              <a:rPr lang="en-US" sz="1400" dirty="0"/>
              <a:t>Java Enterprise Edition 7 web profile certified configuration with high </a:t>
            </a:r>
            <a:r>
              <a:rPr lang="en-US" sz="1400" dirty="0" smtClean="0"/>
              <a:t>availability</a:t>
            </a:r>
          </a:p>
          <a:p>
            <a:pPr marL="175021" lvl="2" indent="0">
              <a:buNone/>
            </a:pPr>
            <a:endParaRPr lang="en-US" sz="1400" dirty="0"/>
          </a:p>
          <a:p>
            <a:pPr lvl="1"/>
            <a:r>
              <a:rPr lang="en-US" sz="1600" dirty="0"/>
              <a:t>standalone-full.xml</a:t>
            </a:r>
          </a:p>
          <a:p>
            <a:pPr lvl="2"/>
            <a:r>
              <a:rPr lang="en-US" sz="1400" dirty="0"/>
              <a:t>Java Enterprise Edition 7 full profile certified configuration including all the required EE </a:t>
            </a:r>
            <a:r>
              <a:rPr lang="en-US" sz="1400" dirty="0" smtClean="0"/>
              <a:t>7</a:t>
            </a:r>
          </a:p>
          <a:p>
            <a:pPr marL="175021" lvl="2" indent="0">
              <a:buNone/>
            </a:pPr>
            <a:r>
              <a:rPr lang="en-US" sz="1400" dirty="0" smtClean="0"/>
              <a:t> technologies</a:t>
            </a:r>
          </a:p>
          <a:p>
            <a:pPr marL="175021" lvl="2" indent="0">
              <a:buNone/>
            </a:pPr>
            <a:endParaRPr lang="en-US" sz="1400" dirty="0"/>
          </a:p>
          <a:p>
            <a:pPr lvl="1"/>
            <a:r>
              <a:rPr lang="en-US" sz="1600" dirty="0"/>
              <a:t>standalone-full-ha.xml</a:t>
            </a:r>
          </a:p>
          <a:p>
            <a:pPr lvl="2"/>
            <a:r>
              <a:rPr lang="en-US" sz="1400" dirty="0"/>
              <a:t>Java Enterprise Edition 7 full profile certified configuration with high availability</a:t>
            </a:r>
          </a:p>
          <a:p>
            <a:endParaRPr lang="en-US" dirty="0"/>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2"/>
          <p:cNvPicPr>
            <a:picLocks noChangeAspect="1" noChangeArrowheads="1"/>
          </p:cNvPicPr>
          <p:nvPr/>
        </p:nvPicPr>
        <p:blipFill>
          <a:blip r:embed="rId3" cstate="print"/>
          <a:srcRect/>
          <a:stretch>
            <a:fillRect/>
          </a:stretch>
        </p:blipFill>
        <p:spPr bwMode="auto">
          <a:xfrm>
            <a:off x="518615" y="1341160"/>
            <a:ext cx="8390999" cy="4949377"/>
          </a:xfrm>
          <a:prstGeom prst="rect">
            <a:avLst/>
          </a:prstGeom>
          <a:noFill/>
          <a:ln w="9525">
            <a:noFill/>
            <a:miter lim="800000"/>
            <a:headEnd/>
            <a:tailEnd/>
          </a:ln>
        </p:spPr>
      </p:pic>
      <p:sp>
        <p:nvSpPr>
          <p:cNvPr id="5" name="Title 4"/>
          <p:cNvSpPr>
            <a:spLocks noGrp="1"/>
          </p:cNvSpPr>
          <p:nvPr>
            <p:ph type="title"/>
          </p:nvPr>
        </p:nvSpPr>
        <p:spPr/>
        <p:txBody>
          <a:bodyPr/>
          <a:lstStyle/>
          <a:p>
            <a:r>
              <a:rPr lang="en-US" sz="1200" dirty="0" smtClean="0"/>
              <a:t>2.3: Deploying the Web Application on </a:t>
            </a:r>
            <a:r>
              <a:rPr lang="en-US" sz="1200" dirty="0" err="1" smtClean="0"/>
              <a:t>Wildfly</a:t>
            </a:r>
            <a:r>
              <a:rPr lang="en-US" sz="1200" dirty="0" smtClean="0"/>
              <a:t> </a:t>
            </a:r>
            <a:r>
              <a:rPr lang="en-US" sz="1200" dirty="0"/>
              <a:t/>
            </a:r>
            <a:br>
              <a:rPr lang="en-US" sz="1200" dirty="0"/>
            </a:br>
            <a:r>
              <a:rPr lang="en-US" sz="2000" dirty="0"/>
              <a:t>Using </a:t>
            </a:r>
            <a:r>
              <a:rPr lang="en-US" sz="2000" dirty="0" err="1"/>
              <a:t>WildFly</a:t>
            </a:r>
            <a:r>
              <a:rPr lang="en-US" sz="2000" dirty="0"/>
              <a:t> in Eclipse environment</a:t>
            </a:r>
          </a:p>
        </p:txBody>
      </p:sp>
      <p:sp>
        <p:nvSpPr>
          <p:cNvPr id="10" name="Content Placeholder 2"/>
          <p:cNvSpPr>
            <a:spLocks noGrp="1"/>
          </p:cNvSpPr>
          <p:nvPr>
            <p:ph idx="1"/>
          </p:nvPr>
        </p:nvSpPr>
        <p:spPr>
          <a:xfrm>
            <a:off x="3799866" y="5149420"/>
            <a:ext cx="3698880" cy="394517"/>
          </a:xfrm>
        </p:spPr>
        <p:txBody>
          <a:bodyPr/>
          <a:lstStyle/>
          <a:p>
            <a:pPr marL="0" indent="0">
              <a:buNone/>
            </a:pPr>
            <a:r>
              <a:rPr lang="en-US" dirty="0"/>
              <a:t>Create dynamic web project</a:t>
            </a:r>
            <a:endParaRPr lang="en-IN" dirty="0"/>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2125" y="1449635"/>
            <a:ext cx="4230806" cy="451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258" y="1481891"/>
            <a:ext cx="3821373" cy="4445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4169392" y="3138364"/>
            <a:ext cx="777922" cy="107941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521726" y="3129060"/>
            <a:ext cx="736979" cy="143921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231410" y="4682423"/>
            <a:ext cx="1937982" cy="8436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If Target Runtime is already configured ,then select same and proceed.</a:t>
            </a:r>
            <a:endParaRPr lang="en-US" sz="1300" dirty="0">
              <a:solidFill>
                <a:schemeClr val="tx1"/>
              </a:solidFill>
            </a:endParaRPr>
          </a:p>
        </p:txBody>
      </p:sp>
      <p:cxnSp>
        <p:nvCxnSpPr>
          <p:cNvPr id="11" name="Straight Arrow Connector 10"/>
          <p:cNvCxnSpPr/>
          <p:nvPr/>
        </p:nvCxnSpPr>
        <p:spPr>
          <a:xfrm>
            <a:off x="457201" y="3324781"/>
            <a:ext cx="13648" cy="18052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70849" y="5255941"/>
            <a:ext cx="1419366" cy="7134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If &lt;None&gt; in Target Runtime then select New Runtime</a:t>
            </a:r>
            <a:endParaRPr lang="en-US" sz="1200" dirty="0">
              <a:solidFill>
                <a:schemeClr val="tx1"/>
              </a:solidFill>
            </a:endParaRPr>
          </a:p>
        </p:txBody>
      </p:sp>
      <p:sp>
        <p:nvSpPr>
          <p:cNvPr id="3" name="Title 2"/>
          <p:cNvSpPr>
            <a:spLocks noGrp="1"/>
          </p:cNvSpPr>
          <p:nvPr>
            <p:ph type="title"/>
          </p:nvPr>
        </p:nvSpPr>
        <p:spPr/>
        <p:txBody>
          <a:bodyPr/>
          <a:lstStyle/>
          <a:p>
            <a:r>
              <a:rPr lang="en-US" sz="1200" dirty="0"/>
              <a:t>2.3: Deploying the Web Application on </a:t>
            </a:r>
            <a:r>
              <a:rPr lang="en-US" sz="1200" dirty="0" err="1"/>
              <a:t>Wildfly</a:t>
            </a:r>
            <a:r>
              <a:rPr lang="en-US" b="1" dirty="0"/>
              <a:t/>
            </a:r>
            <a:br>
              <a:rPr lang="en-US" b="1" dirty="0"/>
            </a:br>
            <a:r>
              <a:rPr lang="en-US" sz="2000" dirty="0"/>
              <a:t>Using </a:t>
            </a:r>
            <a:r>
              <a:rPr lang="en-US" sz="2000" dirty="0" err="1"/>
              <a:t>WildFly</a:t>
            </a:r>
            <a:r>
              <a:rPr lang="en-US" sz="2000" dirty="0"/>
              <a:t> in Eclipse environment</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Demos</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1830C8-F522-4AF4-83DD-915E4EE23EB4}"/>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6492CF10-65EE-4460-AF7E-8EA239BD2FD3}"/>
</file>

<file path=docProps/app.xml><?xml version="1.0" encoding="utf-8"?>
<Properties xmlns="http://schemas.openxmlformats.org/officeDocument/2006/extended-properties" xmlns:vt="http://schemas.openxmlformats.org/officeDocument/2006/docPropsVTypes">
  <Template/>
  <TotalTime>3586</TotalTime>
  <Words>956</Words>
  <Application>Microsoft Office PowerPoint</Application>
  <PresentationFormat>On-screen Show (4:3)</PresentationFormat>
  <Paragraphs>142</Paragraphs>
  <Slides>17</Slides>
  <Notes>17</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17</vt:i4>
      </vt:variant>
    </vt:vector>
  </HeadingPairs>
  <TitlesOfParts>
    <vt:vector size="31" baseType="lpstr">
      <vt:lpstr>ＭＳ Ｐゴシック</vt:lpstr>
      <vt:lpstr>Arial</vt:lpstr>
      <vt:lpstr>Calibri</vt:lpstr>
      <vt:lpstr>Candara</vt:lpstr>
      <vt:lpstr>Georgia</vt:lpstr>
      <vt:lpstr>Helvetica Light</vt:lpstr>
      <vt:lpstr>Verdana</vt:lpstr>
      <vt:lpstr>Wingdings</vt:lpstr>
      <vt:lpstr>2_Corporate Presentation Template (4x3 - Normal)</vt:lpstr>
      <vt:lpstr>Capgemini 2017_Cover slides</vt:lpstr>
      <vt:lpstr>Section slides</vt:lpstr>
      <vt:lpstr>Content Layouts</vt:lpstr>
      <vt:lpstr>Content and Image Layouts</vt:lpstr>
      <vt:lpstr>think-cell Slide</vt:lpstr>
      <vt:lpstr>Java Servlets   3.0  </vt:lpstr>
      <vt:lpstr>Lesson Objectives</vt:lpstr>
      <vt:lpstr>2.1: Configuring the Server with Eclipse Luna ( 4.4.x) Steps for installing WildFly</vt:lpstr>
      <vt:lpstr>2.1: Configuring the Server with Eclipse Luna ( 4.4.x) WildFly installable</vt:lpstr>
      <vt:lpstr>2.2: Understanding the Directory Structure WildFly Directory Structure</vt:lpstr>
      <vt:lpstr>2.2: Understanding the Directory Structure WildFly Directory Structure</vt:lpstr>
      <vt:lpstr>2.2: Understanding the Directory Structure WildFly Configurations</vt:lpstr>
      <vt:lpstr>2.3: Deploying the Web Application on Wildfly  Using WildFly in Eclipse environment</vt:lpstr>
      <vt:lpstr>2.3: Deploying the Web Application on Wildfly Using WildFly in Eclipse environment</vt:lpstr>
      <vt:lpstr>2.3: Deploying the Web Application on Wildfly  Using WildFly in Eclipse environment</vt:lpstr>
      <vt:lpstr>2.3: Deploying the Web Application on Wildfly  Using WildFly in Eclipse environment</vt:lpstr>
      <vt:lpstr>2.3: Deploying the Web Application on Wildfly Using WildFly in Eclipse environment</vt:lpstr>
      <vt:lpstr>2.3: Deploying the Web Application on Wildfly  Using WildFly in Eclipse environment</vt:lpstr>
      <vt:lpstr>2.3: Deploying the Web Application on Wildfly Using WildFly in Eclipse environment</vt:lpstr>
      <vt:lpstr>2.3: Deploying the Web Application on Wildfly  WildFly -  Home  Page</vt:lpstr>
      <vt:lpstr>Summary</vt:lpstr>
      <vt:lpstr>Review Questions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450</cp:revision>
  <dcterms:created xsi:type="dcterms:W3CDTF">2012-05-18T02:59:15Z</dcterms:created>
  <dcterms:modified xsi:type="dcterms:W3CDTF">2018-03-27T11:43:19Z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